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3CC"/>
                </a:solidFill>
                <a:latin typeface="Microsoft JhengHei UI"/>
                <a:cs typeface="Microsoft JhengHei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3CC"/>
                </a:solidFill>
                <a:latin typeface="Microsoft JhengHei UI"/>
                <a:cs typeface="Microsoft JhengHei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3CC"/>
                </a:solidFill>
                <a:latin typeface="Microsoft JhengHei UI"/>
                <a:cs typeface="Microsoft JhengHei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504825"/>
                </a:moveTo>
                <a:lnTo>
                  <a:pt x="133350" y="504825"/>
                </a:lnTo>
                <a:lnTo>
                  <a:pt x="133350" y="0"/>
                </a:lnTo>
                <a:lnTo>
                  <a:pt x="0" y="0"/>
                </a:lnTo>
                <a:lnTo>
                  <a:pt x="0" y="504825"/>
                </a:lnTo>
                <a:close/>
              </a:path>
            </a:pathLst>
          </a:custGeom>
          <a:solidFill>
            <a:srgbClr val="3C69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0955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0"/>
                </a:moveTo>
                <a:lnTo>
                  <a:pt x="133350" y="0"/>
                </a:lnTo>
                <a:lnTo>
                  <a:pt x="133350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solidFill>
            <a:srgbClr val="3C69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1910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0"/>
                </a:moveTo>
                <a:lnTo>
                  <a:pt x="133350" y="0"/>
                </a:lnTo>
                <a:lnTo>
                  <a:pt x="133350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solidFill>
            <a:srgbClr val="3C69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7519" y="939229"/>
            <a:ext cx="6056960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3CC"/>
                </a:solidFill>
                <a:latin typeface="Microsoft JhengHei UI"/>
                <a:cs typeface="Microsoft JhengHei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3344" y="2368999"/>
            <a:ext cx="11705310" cy="1700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mailto:support@nsfc.gov.cn" TargetMode="External"/><Relationship Id="rId5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sisn.nsfc.gov.cn/" TargetMode="External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sfc.gov.cn/" TargetMode="External"/><Relationship Id="rId3" Type="http://schemas.openxmlformats.org/officeDocument/2006/relationships/hyperlink" Target="mailto:support@nsfc.gov.cn" TargetMode="External"/><Relationship Id="rId4" Type="http://schemas.openxmlformats.org/officeDocument/2006/relationships/hyperlink" Target="http://irissz.com/" TargetMode="External"/><Relationship Id="rId5" Type="http://schemas.openxmlformats.org/officeDocument/2006/relationships/image" Target="../media/image26.jpg"/><Relationship Id="rId6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504825"/>
                </a:moveTo>
                <a:lnTo>
                  <a:pt x="133350" y="504825"/>
                </a:lnTo>
                <a:lnTo>
                  <a:pt x="133350" y="0"/>
                </a:lnTo>
                <a:lnTo>
                  <a:pt x="0" y="0"/>
                </a:lnTo>
                <a:lnTo>
                  <a:pt x="0" y="504825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955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0"/>
                </a:moveTo>
                <a:lnTo>
                  <a:pt x="133350" y="0"/>
                </a:lnTo>
                <a:lnTo>
                  <a:pt x="133350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0"/>
                </a:moveTo>
                <a:lnTo>
                  <a:pt x="133350" y="0"/>
                </a:lnTo>
                <a:lnTo>
                  <a:pt x="133350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2134" y="741680"/>
            <a:ext cx="11045190" cy="5374005"/>
          </a:xfrm>
          <a:custGeom>
            <a:avLst/>
            <a:gdLst/>
            <a:ahLst/>
            <a:cxnLst/>
            <a:rect l="l" t="t" r="r" b="b"/>
            <a:pathLst>
              <a:path w="11045190" h="5374005">
                <a:moveTo>
                  <a:pt x="0" y="0"/>
                </a:moveTo>
                <a:lnTo>
                  <a:pt x="11045190" y="0"/>
                </a:lnTo>
                <a:lnTo>
                  <a:pt x="11045190" y="5374005"/>
                </a:lnTo>
                <a:lnTo>
                  <a:pt x="0" y="5374005"/>
                </a:lnTo>
                <a:lnTo>
                  <a:pt x="0" y="0"/>
                </a:lnTo>
                <a:close/>
              </a:path>
            </a:pathLst>
          </a:custGeom>
          <a:solidFill>
            <a:srgbClr val="F8F8F8">
              <a:alpha val="7882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2134" y="741680"/>
            <a:ext cx="11045190" cy="5374005"/>
          </a:xfrm>
          <a:custGeom>
            <a:avLst/>
            <a:gdLst/>
            <a:ahLst/>
            <a:cxnLst/>
            <a:rect l="l" t="t" r="r" b="b"/>
            <a:pathLst>
              <a:path w="11045190" h="5374005">
                <a:moveTo>
                  <a:pt x="0" y="0"/>
                </a:moveTo>
                <a:lnTo>
                  <a:pt x="11045190" y="0"/>
                </a:lnTo>
                <a:lnTo>
                  <a:pt x="11045190" y="5374005"/>
                </a:lnTo>
                <a:lnTo>
                  <a:pt x="0" y="53740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10447" y="1465445"/>
            <a:ext cx="7493000" cy="1736725"/>
          </a:xfrm>
          <a:prstGeom prst="rect"/>
        </p:spPr>
        <p:txBody>
          <a:bodyPr wrap="square" lIns="0" tIns="265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90"/>
              </a:spcBef>
            </a:pPr>
            <a:r>
              <a:rPr dirty="0" sz="6000" spc="600" i="1">
                <a:solidFill>
                  <a:srgbClr val="4472C4"/>
                </a:solidFill>
                <a:latin typeface="微软雅黑"/>
                <a:cs typeface="微软雅黑"/>
              </a:rPr>
              <a:t>如何审核项目申请</a:t>
            </a:r>
            <a:r>
              <a:rPr dirty="0" sz="6000" i="1">
                <a:solidFill>
                  <a:srgbClr val="4472C4"/>
                </a:solidFill>
                <a:latin typeface="微软雅黑"/>
                <a:cs typeface="微软雅黑"/>
              </a:rPr>
              <a:t>书</a:t>
            </a:r>
            <a:endParaRPr sz="6000">
              <a:latin typeface="微软雅黑"/>
              <a:cs typeface="微软雅黑"/>
            </a:endParaRPr>
          </a:p>
          <a:p>
            <a:pPr algn="ctr" marL="60325">
              <a:lnSpc>
                <a:spcPct val="100000"/>
              </a:lnSpc>
              <a:spcBef>
                <a:spcPts val="919"/>
              </a:spcBef>
            </a:pPr>
            <a:r>
              <a:rPr dirty="0" sz="2800" spc="195" b="0">
                <a:solidFill>
                  <a:srgbClr val="595958"/>
                </a:solidFill>
                <a:latin typeface="微软雅黑"/>
                <a:cs typeface="微软雅黑"/>
              </a:rPr>
              <a:t>院系所联系人</a:t>
            </a:r>
            <a:r>
              <a:rPr dirty="0" sz="2000" spc="200" b="0">
                <a:solidFill>
                  <a:srgbClr val="595958"/>
                </a:solidFill>
                <a:latin typeface="微软雅黑"/>
                <a:cs typeface="微软雅黑"/>
              </a:rPr>
              <a:t>使用手册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2354" y="3452495"/>
            <a:ext cx="4985385" cy="0"/>
          </a:xfrm>
          <a:custGeom>
            <a:avLst/>
            <a:gdLst/>
            <a:ahLst/>
            <a:cxnLst/>
            <a:rect l="l" t="t" r="r" b="b"/>
            <a:pathLst>
              <a:path w="4985384" h="0">
                <a:moveTo>
                  <a:pt x="0" y="0"/>
                </a:moveTo>
                <a:lnTo>
                  <a:pt x="4985385" y="0"/>
                </a:lnTo>
              </a:path>
            </a:pathLst>
          </a:custGeom>
          <a:ln w="6350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41420" y="4247908"/>
            <a:ext cx="1736725" cy="1794510"/>
          </a:xfrm>
          <a:custGeom>
            <a:avLst/>
            <a:gdLst/>
            <a:ahLst/>
            <a:cxnLst/>
            <a:rect l="l" t="t" r="r" b="b"/>
            <a:pathLst>
              <a:path w="1736725" h="1794510">
                <a:moveTo>
                  <a:pt x="0" y="0"/>
                </a:moveTo>
                <a:lnTo>
                  <a:pt x="1736204" y="0"/>
                </a:lnTo>
                <a:lnTo>
                  <a:pt x="1736204" y="1794078"/>
                </a:lnTo>
                <a:lnTo>
                  <a:pt x="0" y="1794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641420" y="5810228"/>
            <a:ext cx="17367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635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808080"/>
                </a:solidFill>
                <a:latin typeface="微软雅黑"/>
                <a:cs typeface="微软雅黑"/>
              </a:rPr>
              <a:t>扫码查看《审核申请》</a:t>
            </a:r>
            <a:r>
              <a:rPr dirty="0" sz="800" spc="-15">
                <a:solidFill>
                  <a:srgbClr val="808080"/>
                </a:solidFill>
                <a:latin typeface="微软雅黑"/>
                <a:cs typeface="微软雅黑"/>
              </a:rPr>
              <a:t>手册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81293" y="4371098"/>
            <a:ext cx="1457317" cy="1457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575367" y="3782885"/>
            <a:ext cx="5109845" cy="1598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200">
                <a:solidFill>
                  <a:srgbClr val="595958"/>
                </a:solidFill>
                <a:latin typeface="微软雅黑"/>
                <a:cs typeface="微软雅黑"/>
              </a:rPr>
              <a:t>鼓励探索，突出原创；</a:t>
            </a:r>
            <a:r>
              <a:rPr dirty="0" sz="1800" spc="190">
                <a:solidFill>
                  <a:srgbClr val="595958"/>
                </a:solidFill>
                <a:latin typeface="微软雅黑"/>
                <a:cs typeface="微软雅黑"/>
              </a:rPr>
              <a:t>聚</a:t>
            </a:r>
            <a:r>
              <a:rPr dirty="0" sz="1800" spc="200">
                <a:solidFill>
                  <a:srgbClr val="595958"/>
                </a:solidFill>
                <a:latin typeface="微软雅黑"/>
                <a:cs typeface="微软雅黑"/>
              </a:rPr>
              <a:t>焦前</a:t>
            </a:r>
            <a:r>
              <a:rPr dirty="0" sz="1800" spc="190">
                <a:solidFill>
                  <a:srgbClr val="595958"/>
                </a:solidFill>
                <a:latin typeface="微软雅黑"/>
                <a:cs typeface="微软雅黑"/>
              </a:rPr>
              <a:t>沿</a:t>
            </a:r>
            <a:r>
              <a:rPr dirty="0" sz="1800" spc="200">
                <a:solidFill>
                  <a:srgbClr val="595958"/>
                </a:solidFill>
                <a:latin typeface="微软雅黑"/>
                <a:cs typeface="微软雅黑"/>
              </a:rPr>
              <a:t>，独</a:t>
            </a:r>
            <a:r>
              <a:rPr dirty="0" sz="1800" spc="190">
                <a:solidFill>
                  <a:srgbClr val="595958"/>
                </a:solidFill>
                <a:latin typeface="微软雅黑"/>
                <a:cs typeface="微软雅黑"/>
              </a:rPr>
              <a:t>辟</a:t>
            </a:r>
            <a:r>
              <a:rPr dirty="0" sz="1800" spc="200">
                <a:solidFill>
                  <a:srgbClr val="595958"/>
                </a:solidFill>
                <a:latin typeface="微软雅黑"/>
                <a:cs typeface="微软雅黑"/>
              </a:rPr>
              <a:t>蹊径</a:t>
            </a:r>
            <a:r>
              <a:rPr dirty="0" sz="1800">
                <a:solidFill>
                  <a:srgbClr val="595958"/>
                </a:solidFill>
                <a:latin typeface="微软雅黑"/>
                <a:cs typeface="微软雅黑"/>
              </a:rPr>
              <a:t>；  </a:t>
            </a:r>
            <a:r>
              <a:rPr dirty="0" sz="1800" spc="200">
                <a:solidFill>
                  <a:srgbClr val="595958"/>
                </a:solidFill>
                <a:latin typeface="微软雅黑"/>
                <a:cs typeface="微软雅黑"/>
              </a:rPr>
              <a:t>需求牵引，突破瓶颈；</a:t>
            </a:r>
            <a:r>
              <a:rPr dirty="0" sz="1800" spc="190">
                <a:solidFill>
                  <a:srgbClr val="595958"/>
                </a:solidFill>
                <a:latin typeface="微软雅黑"/>
                <a:cs typeface="微软雅黑"/>
              </a:rPr>
              <a:t>共</a:t>
            </a:r>
            <a:r>
              <a:rPr dirty="0" sz="1800" spc="200">
                <a:solidFill>
                  <a:srgbClr val="595958"/>
                </a:solidFill>
                <a:latin typeface="微软雅黑"/>
                <a:cs typeface="微软雅黑"/>
              </a:rPr>
              <a:t>性导</a:t>
            </a:r>
            <a:r>
              <a:rPr dirty="0" sz="1800" spc="190">
                <a:solidFill>
                  <a:srgbClr val="595958"/>
                </a:solidFill>
                <a:latin typeface="微软雅黑"/>
                <a:cs typeface="微软雅黑"/>
              </a:rPr>
              <a:t>向</a:t>
            </a:r>
            <a:r>
              <a:rPr dirty="0" sz="1800" spc="200">
                <a:solidFill>
                  <a:srgbClr val="595958"/>
                </a:solidFill>
                <a:latin typeface="微软雅黑"/>
                <a:cs typeface="微软雅黑"/>
              </a:rPr>
              <a:t>，交</a:t>
            </a:r>
            <a:r>
              <a:rPr dirty="0" sz="1800" spc="190">
                <a:solidFill>
                  <a:srgbClr val="595958"/>
                </a:solidFill>
                <a:latin typeface="微软雅黑"/>
                <a:cs typeface="微软雅黑"/>
              </a:rPr>
              <a:t>叉</a:t>
            </a:r>
            <a:r>
              <a:rPr dirty="0" sz="1800" spc="200">
                <a:solidFill>
                  <a:srgbClr val="595958"/>
                </a:solidFill>
                <a:latin typeface="微软雅黑"/>
                <a:cs typeface="微软雅黑"/>
              </a:rPr>
              <a:t>融通</a:t>
            </a:r>
            <a:r>
              <a:rPr dirty="0" sz="1800">
                <a:solidFill>
                  <a:srgbClr val="808080"/>
                </a:solidFill>
                <a:latin typeface="微软雅黑"/>
                <a:cs typeface="微软雅黑"/>
              </a:rPr>
              <a:t>。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50">
              <a:latin typeface="Times New Roman"/>
              <a:cs typeface="Times New Roman"/>
            </a:endParaRPr>
          </a:p>
          <a:p>
            <a:pPr marL="1510665">
              <a:lnSpc>
                <a:spcPct val="100000"/>
              </a:lnSpc>
            </a:pPr>
            <a:r>
              <a:rPr dirty="0" sz="1400">
                <a:solidFill>
                  <a:srgbClr val="595958"/>
                </a:solidFill>
                <a:latin typeface="微软雅黑"/>
                <a:cs typeface="微软雅黑"/>
              </a:rPr>
              <a:t>服务电话：010－62317474</a:t>
            </a:r>
            <a:endParaRPr sz="1400">
              <a:latin typeface="微软雅黑"/>
              <a:cs typeface="微软雅黑"/>
            </a:endParaRPr>
          </a:p>
          <a:p>
            <a:pPr marL="1510665">
              <a:lnSpc>
                <a:spcPct val="100000"/>
              </a:lnSpc>
              <a:spcBef>
                <a:spcPts val="600"/>
              </a:spcBef>
            </a:pPr>
            <a:r>
              <a:rPr dirty="0" sz="1400">
                <a:solidFill>
                  <a:srgbClr val="595958"/>
                </a:solidFill>
                <a:latin typeface="微软雅黑"/>
                <a:cs typeface="微软雅黑"/>
              </a:rPr>
              <a:t>服务邮箱</a:t>
            </a:r>
            <a:r>
              <a:rPr dirty="0" sz="1400" spc="-5">
                <a:solidFill>
                  <a:srgbClr val="595958"/>
                </a:solidFill>
                <a:latin typeface="微软雅黑"/>
                <a:cs typeface="微软雅黑"/>
              </a:rPr>
              <a:t>：</a:t>
            </a:r>
            <a:r>
              <a:rPr dirty="0" sz="1400" spc="-5">
                <a:solidFill>
                  <a:srgbClr val="595958"/>
                </a:solidFill>
                <a:latin typeface="微软雅黑"/>
                <a:cs typeface="微软雅黑"/>
                <a:hlinkClick r:id="rId4"/>
              </a:rPr>
              <a:t>support@nsfc.gov.cn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47250" y="4857762"/>
            <a:ext cx="498459" cy="498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804" y="184245"/>
            <a:ext cx="49022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000000"/>
                </a:solidFill>
                <a:latin typeface="黑体"/>
                <a:cs typeface="黑体"/>
              </a:rPr>
              <a:t>三步轻松、高效完成审核项目申请书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2550" y="6319139"/>
            <a:ext cx="43440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微软雅黑"/>
                <a:cs typeface="微软雅黑"/>
              </a:rPr>
              <a:t>科学基金网络信息系统：</a:t>
            </a:r>
            <a:r>
              <a:rPr dirty="0" u="sng" sz="1600" spc="-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https://isisn.nsfc.gov.cn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1252" y="4958079"/>
            <a:ext cx="2602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latin typeface="微软雅黑"/>
                <a:cs typeface="微软雅黑"/>
              </a:rPr>
              <a:t>用户角色</a:t>
            </a:r>
            <a:r>
              <a:rPr dirty="0" sz="1800" spc="-130" b="1" i="1">
                <a:latin typeface="微软雅黑"/>
                <a:cs typeface="微软雅黑"/>
              </a:rPr>
              <a:t> </a:t>
            </a:r>
            <a:r>
              <a:rPr dirty="0" sz="1800" b="1" i="1">
                <a:latin typeface="微软雅黑"/>
                <a:cs typeface="微软雅黑"/>
              </a:rPr>
              <a:t>：</a:t>
            </a:r>
            <a:r>
              <a:rPr dirty="0" sz="1800" b="1" i="1">
                <a:solidFill>
                  <a:srgbClr val="3C69C2"/>
                </a:solidFill>
                <a:latin typeface="微软雅黑"/>
                <a:cs typeface="微软雅黑"/>
              </a:rPr>
              <a:t>院系所联系人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72496" y="3952875"/>
            <a:ext cx="2173605" cy="711200"/>
          </a:xfrm>
          <a:custGeom>
            <a:avLst/>
            <a:gdLst/>
            <a:ahLst/>
            <a:cxnLst/>
            <a:rect l="l" t="t" r="r" b="b"/>
            <a:pathLst>
              <a:path w="2173604" h="711200">
                <a:moveTo>
                  <a:pt x="2173033" y="711200"/>
                </a:moveTo>
                <a:lnTo>
                  <a:pt x="0" y="0"/>
                </a:lnTo>
              </a:path>
            </a:pathLst>
          </a:custGeom>
          <a:ln w="6350">
            <a:solidFill>
              <a:srgbClr val="3C69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5532" y="3966209"/>
            <a:ext cx="1595120" cy="697865"/>
          </a:xfrm>
          <a:custGeom>
            <a:avLst/>
            <a:gdLst/>
            <a:ahLst/>
            <a:cxnLst/>
            <a:rect l="l" t="t" r="r" b="b"/>
            <a:pathLst>
              <a:path w="1595120" h="697864">
                <a:moveTo>
                  <a:pt x="1595005" y="0"/>
                </a:moveTo>
                <a:lnTo>
                  <a:pt x="0" y="697865"/>
                </a:lnTo>
              </a:path>
            </a:pathLst>
          </a:custGeom>
          <a:ln w="6350">
            <a:solidFill>
              <a:srgbClr val="3C69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42244" y="3952240"/>
            <a:ext cx="303530" cy="711835"/>
          </a:xfrm>
          <a:custGeom>
            <a:avLst/>
            <a:gdLst/>
            <a:ahLst/>
            <a:cxnLst/>
            <a:rect l="l" t="t" r="r" b="b"/>
            <a:pathLst>
              <a:path w="303529" h="711835">
                <a:moveTo>
                  <a:pt x="0" y="0"/>
                </a:moveTo>
                <a:lnTo>
                  <a:pt x="303288" y="711835"/>
                </a:lnTo>
              </a:path>
            </a:pathLst>
          </a:custGeom>
          <a:ln w="6350">
            <a:solidFill>
              <a:srgbClr val="3C69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88329" y="466407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4" y="2360"/>
                </a:lnTo>
                <a:lnTo>
                  <a:pt x="365059" y="9288"/>
                </a:lnTo>
                <a:lnTo>
                  <a:pt x="321243" y="20555"/>
                </a:lnTo>
                <a:lnTo>
                  <a:pt x="279238" y="35929"/>
                </a:lnTo>
                <a:lnTo>
                  <a:pt x="239272" y="55182"/>
                </a:lnTo>
                <a:lnTo>
                  <a:pt x="201576" y="78083"/>
                </a:lnTo>
                <a:lnTo>
                  <a:pt x="166379" y="104403"/>
                </a:lnTo>
                <a:lnTo>
                  <a:pt x="133911" y="133911"/>
                </a:lnTo>
                <a:lnTo>
                  <a:pt x="104403" y="166379"/>
                </a:lnTo>
                <a:lnTo>
                  <a:pt x="78083" y="201576"/>
                </a:lnTo>
                <a:lnTo>
                  <a:pt x="55182" y="239272"/>
                </a:lnTo>
                <a:lnTo>
                  <a:pt x="35929" y="279238"/>
                </a:lnTo>
                <a:lnTo>
                  <a:pt x="20555" y="321243"/>
                </a:lnTo>
                <a:lnTo>
                  <a:pt x="9288" y="365059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0"/>
                </a:lnTo>
                <a:lnTo>
                  <a:pt x="20555" y="593156"/>
                </a:lnTo>
                <a:lnTo>
                  <a:pt x="35929" y="635161"/>
                </a:lnTo>
                <a:lnTo>
                  <a:pt x="55182" y="675127"/>
                </a:lnTo>
                <a:lnTo>
                  <a:pt x="78083" y="712823"/>
                </a:lnTo>
                <a:lnTo>
                  <a:pt x="104403" y="748020"/>
                </a:lnTo>
                <a:lnTo>
                  <a:pt x="133911" y="780488"/>
                </a:lnTo>
                <a:lnTo>
                  <a:pt x="166379" y="809996"/>
                </a:lnTo>
                <a:lnTo>
                  <a:pt x="201576" y="836316"/>
                </a:lnTo>
                <a:lnTo>
                  <a:pt x="239272" y="859217"/>
                </a:lnTo>
                <a:lnTo>
                  <a:pt x="279238" y="878470"/>
                </a:lnTo>
                <a:lnTo>
                  <a:pt x="321243" y="893844"/>
                </a:lnTo>
                <a:lnTo>
                  <a:pt x="365059" y="905111"/>
                </a:lnTo>
                <a:lnTo>
                  <a:pt x="410454" y="912039"/>
                </a:lnTo>
                <a:lnTo>
                  <a:pt x="457200" y="914400"/>
                </a:lnTo>
                <a:lnTo>
                  <a:pt x="503945" y="912039"/>
                </a:lnTo>
                <a:lnTo>
                  <a:pt x="549340" y="905111"/>
                </a:lnTo>
                <a:lnTo>
                  <a:pt x="593156" y="893844"/>
                </a:lnTo>
                <a:lnTo>
                  <a:pt x="635161" y="878470"/>
                </a:lnTo>
                <a:lnTo>
                  <a:pt x="675127" y="859217"/>
                </a:lnTo>
                <a:lnTo>
                  <a:pt x="712823" y="836316"/>
                </a:lnTo>
                <a:lnTo>
                  <a:pt x="748020" y="809996"/>
                </a:lnTo>
                <a:lnTo>
                  <a:pt x="780488" y="780488"/>
                </a:lnTo>
                <a:lnTo>
                  <a:pt x="809996" y="748020"/>
                </a:lnTo>
                <a:lnTo>
                  <a:pt x="836316" y="712823"/>
                </a:lnTo>
                <a:lnTo>
                  <a:pt x="859217" y="675127"/>
                </a:lnTo>
                <a:lnTo>
                  <a:pt x="878470" y="635161"/>
                </a:lnTo>
                <a:lnTo>
                  <a:pt x="893844" y="593156"/>
                </a:lnTo>
                <a:lnTo>
                  <a:pt x="905111" y="549340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9"/>
                </a:lnTo>
                <a:lnTo>
                  <a:pt x="893844" y="321243"/>
                </a:lnTo>
                <a:lnTo>
                  <a:pt x="878470" y="279238"/>
                </a:lnTo>
                <a:lnTo>
                  <a:pt x="859217" y="239272"/>
                </a:lnTo>
                <a:lnTo>
                  <a:pt x="836316" y="201576"/>
                </a:lnTo>
                <a:lnTo>
                  <a:pt x="809996" y="166379"/>
                </a:lnTo>
                <a:lnTo>
                  <a:pt x="780488" y="133911"/>
                </a:lnTo>
                <a:lnTo>
                  <a:pt x="748020" y="104403"/>
                </a:lnTo>
                <a:lnTo>
                  <a:pt x="712823" y="78083"/>
                </a:lnTo>
                <a:lnTo>
                  <a:pt x="675127" y="55182"/>
                </a:lnTo>
                <a:lnTo>
                  <a:pt x="635161" y="35929"/>
                </a:lnTo>
                <a:lnTo>
                  <a:pt x="593156" y="20555"/>
                </a:lnTo>
                <a:lnTo>
                  <a:pt x="549340" y="9288"/>
                </a:lnTo>
                <a:lnTo>
                  <a:pt x="503945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3C69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88329" y="466407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4"/>
                </a:lnTo>
                <a:lnTo>
                  <a:pt x="9288" y="365059"/>
                </a:lnTo>
                <a:lnTo>
                  <a:pt x="20555" y="321243"/>
                </a:lnTo>
                <a:lnTo>
                  <a:pt x="35929" y="279238"/>
                </a:lnTo>
                <a:lnTo>
                  <a:pt x="55182" y="239272"/>
                </a:lnTo>
                <a:lnTo>
                  <a:pt x="78083" y="201576"/>
                </a:lnTo>
                <a:lnTo>
                  <a:pt x="104403" y="166379"/>
                </a:lnTo>
                <a:lnTo>
                  <a:pt x="133911" y="133911"/>
                </a:lnTo>
                <a:lnTo>
                  <a:pt x="166379" y="104403"/>
                </a:lnTo>
                <a:lnTo>
                  <a:pt x="201576" y="78083"/>
                </a:lnTo>
                <a:lnTo>
                  <a:pt x="239272" y="55182"/>
                </a:lnTo>
                <a:lnTo>
                  <a:pt x="279238" y="35929"/>
                </a:lnTo>
                <a:lnTo>
                  <a:pt x="321243" y="20555"/>
                </a:lnTo>
                <a:lnTo>
                  <a:pt x="365059" y="9288"/>
                </a:lnTo>
                <a:lnTo>
                  <a:pt x="410454" y="2360"/>
                </a:lnTo>
                <a:lnTo>
                  <a:pt x="457200" y="0"/>
                </a:lnTo>
                <a:lnTo>
                  <a:pt x="503945" y="2360"/>
                </a:lnTo>
                <a:lnTo>
                  <a:pt x="549340" y="9288"/>
                </a:lnTo>
                <a:lnTo>
                  <a:pt x="593156" y="20555"/>
                </a:lnTo>
                <a:lnTo>
                  <a:pt x="635161" y="35929"/>
                </a:lnTo>
                <a:lnTo>
                  <a:pt x="675127" y="55182"/>
                </a:lnTo>
                <a:lnTo>
                  <a:pt x="712823" y="78083"/>
                </a:lnTo>
                <a:lnTo>
                  <a:pt x="748020" y="104403"/>
                </a:lnTo>
                <a:lnTo>
                  <a:pt x="780488" y="133911"/>
                </a:lnTo>
                <a:lnTo>
                  <a:pt x="809996" y="166379"/>
                </a:lnTo>
                <a:lnTo>
                  <a:pt x="836316" y="201576"/>
                </a:lnTo>
                <a:lnTo>
                  <a:pt x="859217" y="239272"/>
                </a:lnTo>
                <a:lnTo>
                  <a:pt x="878470" y="279238"/>
                </a:lnTo>
                <a:lnTo>
                  <a:pt x="893844" y="321243"/>
                </a:lnTo>
                <a:lnTo>
                  <a:pt x="905111" y="365059"/>
                </a:lnTo>
                <a:lnTo>
                  <a:pt x="912039" y="410454"/>
                </a:lnTo>
                <a:lnTo>
                  <a:pt x="914400" y="457200"/>
                </a:lnTo>
                <a:lnTo>
                  <a:pt x="912039" y="503945"/>
                </a:lnTo>
                <a:lnTo>
                  <a:pt x="905111" y="549340"/>
                </a:lnTo>
                <a:lnTo>
                  <a:pt x="893844" y="593156"/>
                </a:lnTo>
                <a:lnTo>
                  <a:pt x="878470" y="635161"/>
                </a:lnTo>
                <a:lnTo>
                  <a:pt x="859217" y="675127"/>
                </a:lnTo>
                <a:lnTo>
                  <a:pt x="836316" y="712823"/>
                </a:lnTo>
                <a:lnTo>
                  <a:pt x="809996" y="748020"/>
                </a:lnTo>
                <a:lnTo>
                  <a:pt x="780488" y="780488"/>
                </a:lnTo>
                <a:lnTo>
                  <a:pt x="748020" y="809996"/>
                </a:lnTo>
                <a:lnTo>
                  <a:pt x="712823" y="836316"/>
                </a:lnTo>
                <a:lnTo>
                  <a:pt x="675127" y="859217"/>
                </a:lnTo>
                <a:lnTo>
                  <a:pt x="635161" y="878470"/>
                </a:lnTo>
                <a:lnTo>
                  <a:pt x="593156" y="893844"/>
                </a:lnTo>
                <a:lnTo>
                  <a:pt x="549340" y="905111"/>
                </a:lnTo>
                <a:lnTo>
                  <a:pt x="503945" y="912039"/>
                </a:lnTo>
                <a:lnTo>
                  <a:pt x="457200" y="914400"/>
                </a:lnTo>
                <a:lnTo>
                  <a:pt x="410454" y="912039"/>
                </a:lnTo>
                <a:lnTo>
                  <a:pt x="365059" y="905111"/>
                </a:lnTo>
                <a:lnTo>
                  <a:pt x="321243" y="893844"/>
                </a:lnTo>
                <a:lnTo>
                  <a:pt x="279238" y="878470"/>
                </a:lnTo>
                <a:lnTo>
                  <a:pt x="239272" y="859217"/>
                </a:lnTo>
                <a:lnTo>
                  <a:pt x="201576" y="836316"/>
                </a:lnTo>
                <a:lnTo>
                  <a:pt x="166379" y="809996"/>
                </a:lnTo>
                <a:lnTo>
                  <a:pt x="133911" y="780488"/>
                </a:lnTo>
                <a:lnTo>
                  <a:pt x="104403" y="748020"/>
                </a:lnTo>
                <a:lnTo>
                  <a:pt x="78083" y="712823"/>
                </a:lnTo>
                <a:lnTo>
                  <a:pt x="55182" y="675127"/>
                </a:lnTo>
                <a:lnTo>
                  <a:pt x="35929" y="635161"/>
                </a:lnTo>
                <a:lnTo>
                  <a:pt x="20555" y="593156"/>
                </a:lnTo>
                <a:lnTo>
                  <a:pt x="9288" y="549340"/>
                </a:lnTo>
                <a:lnTo>
                  <a:pt x="2360" y="503945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3C69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81190" y="46596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4"/>
                </a:lnTo>
                <a:lnTo>
                  <a:pt x="9288" y="365059"/>
                </a:lnTo>
                <a:lnTo>
                  <a:pt x="20555" y="321243"/>
                </a:lnTo>
                <a:lnTo>
                  <a:pt x="35929" y="279238"/>
                </a:lnTo>
                <a:lnTo>
                  <a:pt x="55182" y="239272"/>
                </a:lnTo>
                <a:lnTo>
                  <a:pt x="78083" y="201576"/>
                </a:lnTo>
                <a:lnTo>
                  <a:pt x="104403" y="166379"/>
                </a:lnTo>
                <a:lnTo>
                  <a:pt x="133911" y="133911"/>
                </a:lnTo>
                <a:lnTo>
                  <a:pt x="166379" y="104403"/>
                </a:lnTo>
                <a:lnTo>
                  <a:pt x="201576" y="78083"/>
                </a:lnTo>
                <a:lnTo>
                  <a:pt x="239272" y="55182"/>
                </a:lnTo>
                <a:lnTo>
                  <a:pt x="279238" y="35929"/>
                </a:lnTo>
                <a:lnTo>
                  <a:pt x="321243" y="20555"/>
                </a:lnTo>
                <a:lnTo>
                  <a:pt x="365059" y="9288"/>
                </a:lnTo>
                <a:lnTo>
                  <a:pt x="410454" y="2360"/>
                </a:lnTo>
                <a:lnTo>
                  <a:pt x="457200" y="0"/>
                </a:lnTo>
                <a:lnTo>
                  <a:pt x="503945" y="2360"/>
                </a:lnTo>
                <a:lnTo>
                  <a:pt x="549340" y="9288"/>
                </a:lnTo>
                <a:lnTo>
                  <a:pt x="593156" y="20555"/>
                </a:lnTo>
                <a:lnTo>
                  <a:pt x="635161" y="35929"/>
                </a:lnTo>
                <a:lnTo>
                  <a:pt x="675127" y="55182"/>
                </a:lnTo>
                <a:lnTo>
                  <a:pt x="712823" y="78083"/>
                </a:lnTo>
                <a:lnTo>
                  <a:pt x="748020" y="104403"/>
                </a:lnTo>
                <a:lnTo>
                  <a:pt x="780488" y="133911"/>
                </a:lnTo>
                <a:lnTo>
                  <a:pt x="809996" y="166379"/>
                </a:lnTo>
                <a:lnTo>
                  <a:pt x="836316" y="201576"/>
                </a:lnTo>
                <a:lnTo>
                  <a:pt x="859217" y="239272"/>
                </a:lnTo>
                <a:lnTo>
                  <a:pt x="878470" y="279238"/>
                </a:lnTo>
                <a:lnTo>
                  <a:pt x="893844" y="321243"/>
                </a:lnTo>
                <a:lnTo>
                  <a:pt x="905111" y="365059"/>
                </a:lnTo>
                <a:lnTo>
                  <a:pt x="912039" y="410454"/>
                </a:lnTo>
                <a:lnTo>
                  <a:pt x="914400" y="457200"/>
                </a:lnTo>
                <a:lnTo>
                  <a:pt x="912039" y="503945"/>
                </a:lnTo>
                <a:lnTo>
                  <a:pt x="905111" y="549340"/>
                </a:lnTo>
                <a:lnTo>
                  <a:pt x="893844" y="593156"/>
                </a:lnTo>
                <a:lnTo>
                  <a:pt x="878470" y="635161"/>
                </a:lnTo>
                <a:lnTo>
                  <a:pt x="859217" y="675127"/>
                </a:lnTo>
                <a:lnTo>
                  <a:pt x="836316" y="712823"/>
                </a:lnTo>
                <a:lnTo>
                  <a:pt x="809996" y="748020"/>
                </a:lnTo>
                <a:lnTo>
                  <a:pt x="780488" y="780488"/>
                </a:lnTo>
                <a:lnTo>
                  <a:pt x="748020" y="809996"/>
                </a:lnTo>
                <a:lnTo>
                  <a:pt x="712823" y="836316"/>
                </a:lnTo>
                <a:lnTo>
                  <a:pt x="675127" y="859217"/>
                </a:lnTo>
                <a:lnTo>
                  <a:pt x="635161" y="878470"/>
                </a:lnTo>
                <a:lnTo>
                  <a:pt x="593156" y="893844"/>
                </a:lnTo>
                <a:lnTo>
                  <a:pt x="549340" y="905111"/>
                </a:lnTo>
                <a:lnTo>
                  <a:pt x="503945" y="912039"/>
                </a:lnTo>
                <a:lnTo>
                  <a:pt x="457200" y="914400"/>
                </a:lnTo>
                <a:lnTo>
                  <a:pt x="410454" y="912039"/>
                </a:lnTo>
                <a:lnTo>
                  <a:pt x="365059" y="905111"/>
                </a:lnTo>
                <a:lnTo>
                  <a:pt x="321243" y="893844"/>
                </a:lnTo>
                <a:lnTo>
                  <a:pt x="279238" y="878470"/>
                </a:lnTo>
                <a:lnTo>
                  <a:pt x="239272" y="859217"/>
                </a:lnTo>
                <a:lnTo>
                  <a:pt x="201576" y="836316"/>
                </a:lnTo>
                <a:lnTo>
                  <a:pt x="166379" y="809996"/>
                </a:lnTo>
                <a:lnTo>
                  <a:pt x="133911" y="780488"/>
                </a:lnTo>
                <a:lnTo>
                  <a:pt x="104403" y="748020"/>
                </a:lnTo>
                <a:lnTo>
                  <a:pt x="78083" y="712823"/>
                </a:lnTo>
                <a:lnTo>
                  <a:pt x="55182" y="675127"/>
                </a:lnTo>
                <a:lnTo>
                  <a:pt x="35929" y="635161"/>
                </a:lnTo>
                <a:lnTo>
                  <a:pt x="20555" y="593156"/>
                </a:lnTo>
                <a:lnTo>
                  <a:pt x="9288" y="549340"/>
                </a:lnTo>
                <a:lnTo>
                  <a:pt x="2360" y="503945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3C69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04103" y="4826634"/>
            <a:ext cx="17754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01675" algn="l"/>
                <a:tab pos="1029335" algn="l"/>
                <a:tab pos="1304925" algn="l"/>
              </a:tabLst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在线	</a:t>
            </a:r>
            <a:r>
              <a:rPr dirty="0" u="heavy" sz="1800">
                <a:solidFill>
                  <a:srgbClr val="FFFFFF"/>
                </a:solidFill>
                <a:uFill>
                  <a:solidFill>
                    <a:srgbClr val="3C69C2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1543" sz="2700">
                <a:solidFill>
                  <a:srgbClr val="3C69C2"/>
                </a:solidFill>
                <a:latin typeface="微软雅黑"/>
                <a:cs typeface="微软雅黑"/>
              </a:rPr>
              <a:t>退回 </a:t>
            </a: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审核			</a:t>
            </a:r>
            <a:r>
              <a:rPr dirty="0" baseline="1543" sz="2700">
                <a:solidFill>
                  <a:srgbClr val="3C69C2"/>
                </a:solidFill>
                <a:latin typeface="微软雅黑"/>
                <a:cs typeface="微软雅黑"/>
              </a:rPr>
              <a:t>修改</a:t>
            </a:r>
            <a:endParaRPr baseline="1543" sz="27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14074" y="5079624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4" h="76200">
                <a:moveTo>
                  <a:pt x="0" y="0"/>
                </a:moveTo>
                <a:lnTo>
                  <a:pt x="889" y="76199"/>
                </a:lnTo>
                <a:lnTo>
                  <a:pt x="76644" y="37210"/>
                </a:lnTo>
                <a:lnTo>
                  <a:pt x="0" y="0"/>
                </a:lnTo>
                <a:close/>
              </a:path>
            </a:pathLst>
          </a:custGeom>
          <a:solidFill>
            <a:srgbClr val="3C69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74155" y="5083175"/>
            <a:ext cx="762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77717" y="951864"/>
            <a:ext cx="1790064" cy="392430"/>
          </a:xfrm>
          <a:custGeom>
            <a:avLst/>
            <a:gdLst/>
            <a:ahLst/>
            <a:cxnLst/>
            <a:rect l="l" t="t" r="r" b="b"/>
            <a:pathLst>
              <a:path w="1790064" h="392430">
                <a:moveTo>
                  <a:pt x="0" y="392430"/>
                </a:moveTo>
                <a:lnTo>
                  <a:pt x="1789531" y="392430"/>
                </a:lnTo>
                <a:lnTo>
                  <a:pt x="1789531" y="0"/>
                </a:lnTo>
                <a:lnTo>
                  <a:pt x="0" y="0"/>
                </a:lnTo>
                <a:lnTo>
                  <a:pt x="0" y="39243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77717" y="1958339"/>
            <a:ext cx="1790064" cy="1994535"/>
          </a:xfrm>
          <a:custGeom>
            <a:avLst/>
            <a:gdLst/>
            <a:ahLst/>
            <a:cxnLst/>
            <a:rect l="l" t="t" r="r" b="b"/>
            <a:pathLst>
              <a:path w="1790064" h="1994535">
                <a:moveTo>
                  <a:pt x="0" y="1994534"/>
                </a:moveTo>
                <a:lnTo>
                  <a:pt x="1789531" y="1994534"/>
                </a:lnTo>
                <a:lnTo>
                  <a:pt x="1789531" y="0"/>
                </a:lnTo>
                <a:lnTo>
                  <a:pt x="0" y="0"/>
                </a:lnTo>
                <a:lnTo>
                  <a:pt x="0" y="1994534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846691" y="1016508"/>
            <a:ext cx="250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08572A"/>
                </a:solidFill>
                <a:latin typeface="Arial"/>
                <a:cs typeface="Arial"/>
              </a:rPr>
              <a:t>01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94041" y="1495813"/>
            <a:ext cx="358775" cy="352425"/>
          </a:xfrm>
          <a:custGeom>
            <a:avLst/>
            <a:gdLst/>
            <a:ahLst/>
            <a:cxnLst/>
            <a:rect l="l" t="t" r="r" b="b"/>
            <a:pathLst>
              <a:path w="358775" h="352425">
                <a:moveTo>
                  <a:pt x="179082" y="0"/>
                </a:moveTo>
                <a:lnTo>
                  <a:pt x="131474" y="6285"/>
                </a:lnTo>
                <a:lnTo>
                  <a:pt x="88694" y="24022"/>
                </a:lnTo>
                <a:lnTo>
                  <a:pt x="52450" y="51535"/>
                </a:lnTo>
                <a:lnTo>
                  <a:pt x="24449" y="87144"/>
                </a:lnTo>
                <a:lnTo>
                  <a:pt x="6396" y="129173"/>
                </a:lnTo>
                <a:lnTo>
                  <a:pt x="0" y="175945"/>
                </a:lnTo>
                <a:lnTo>
                  <a:pt x="6396" y="222717"/>
                </a:lnTo>
                <a:lnTo>
                  <a:pt x="24449" y="264747"/>
                </a:lnTo>
                <a:lnTo>
                  <a:pt x="52451" y="300356"/>
                </a:lnTo>
                <a:lnTo>
                  <a:pt x="88694" y="327868"/>
                </a:lnTo>
                <a:lnTo>
                  <a:pt x="131474" y="345606"/>
                </a:lnTo>
                <a:lnTo>
                  <a:pt x="179082" y="351891"/>
                </a:lnTo>
                <a:lnTo>
                  <a:pt x="226686" y="345606"/>
                </a:lnTo>
                <a:lnTo>
                  <a:pt x="269464" y="327868"/>
                </a:lnTo>
                <a:lnTo>
                  <a:pt x="305709" y="300356"/>
                </a:lnTo>
                <a:lnTo>
                  <a:pt x="333713" y="264747"/>
                </a:lnTo>
                <a:lnTo>
                  <a:pt x="351767" y="222717"/>
                </a:lnTo>
                <a:lnTo>
                  <a:pt x="358165" y="175945"/>
                </a:lnTo>
                <a:lnTo>
                  <a:pt x="351767" y="129173"/>
                </a:lnTo>
                <a:lnTo>
                  <a:pt x="333713" y="87144"/>
                </a:lnTo>
                <a:lnTo>
                  <a:pt x="305709" y="51535"/>
                </a:lnTo>
                <a:lnTo>
                  <a:pt x="269464" y="24022"/>
                </a:lnTo>
                <a:lnTo>
                  <a:pt x="226686" y="6285"/>
                </a:lnTo>
                <a:lnTo>
                  <a:pt x="179082" y="0"/>
                </a:lnTo>
                <a:close/>
              </a:path>
            </a:pathLst>
          </a:custGeom>
          <a:solidFill>
            <a:srgbClr val="FCC7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855977" y="1569086"/>
            <a:ext cx="25336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77717" y="1344294"/>
            <a:ext cx="1790064" cy="614045"/>
          </a:xfrm>
          <a:custGeom>
            <a:avLst/>
            <a:gdLst/>
            <a:ahLst/>
            <a:cxnLst/>
            <a:rect l="l" t="t" r="r" b="b"/>
            <a:pathLst>
              <a:path w="1790064" h="614044">
                <a:moveTo>
                  <a:pt x="0" y="0"/>
                </a:moveTo>
                <a:lnTo>
                  <a:pt x="1789531" y="0"/>
                </a:lnTo>
                <a:lnTo>
                  <a:pt x="1789531" y="614045"/>
                </a:lnTo>
                <a:lnTo>
                  <a:pt x="0" y="614045"/>
                </a:lnTo>
                <a:lnTo>
                  <a:pt x="0" y="0"/>
                </a:lnTo>
                <a:close/>
              </a:path>
            </a:pathLst>
          </a:custGeom>
          <a:solidFill>
            <a:srgbClr val="0857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241889" y="1524317"/>
            <a:ext cx="14585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" b="1">
                <a:solidFill>
                  <a:srgbClr val="FFFFFF"/>
                </a:solidFill>
                <a:latin typeface="黑体"/>
                <a:cs typeface="黑体"/>
              </a:rPr>
              <a:t>查</a:t>
            </a:r>
            <a:r>
              <a:rPr dirty="0" sz="1600" spc="-5" b="1">
                <a:solidFill>
                  <a:srgbClr val="FFFFFF"/>
                </a:solidFill>
                <a:latin typeface="黑体"/>
                <a:cs typeface="黑体"/>
              </a:rPr>
              <a:t>看项</a:t>
            </a:r>
            <a:r>
              <a:rPr dirty="0" sz="1600" spc="5" b="1">
                <a:solidFill>
                  <a:srgbClr val="FFFFFF"/>
                </a:solidFill>
                <a:latin typeface="黑体"/>
                <a:cs typeface="黑体"/>
              </a:rPr>
              <a:t>目</a:t>
            </a:r>
            <a:r>
              <a:rPr dirty="0" sz="1600" spc="-5" b="1">
                <a:solidFill>
                  <a:srgbClr val="FFFFFF"/>
                </a:solidFill>
                <a:latin typeface="黑体"/>
                <a:cs typeface="黑体"/>
              </a:rPr>
              <a:t>申</a:t>
            </a:r>
            <a:r>
              <a:rPr dirty="0" sz="1600" spc="5" b="1">
                <a:solidFill>
                  <a:srgbClr val="FFFFFF"/>
                </a:solidFill>
                <a:latin typeface="黑体"/>
                <a:cs typeface="黑体"/>
              </a:rPr>
              <a:t>请</a:t>
            </a:r>
            <a:r>
              <a:rPr dirty="0" sz="1600" spc="-15" b="1">
                <a:solidFill>
                  <a:srgbClr val="FFFFFF"/>
                </a:solidFill>
                <a:latin typeface="黑体"/>
                <a:cs typeface="黑体"/>
              </a:rPr>
              <a:t>书</a:t>
            </a:r>
            <a:endParaRPr sz="1600">
              <a:latin typeface="黑体"/>
              <a:cs typeface="黑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22788" y="2102484"/>
            <a:ext cx="15494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200">
                <a:latin typeface="微软雅黑"/>
                <a:cs typeface="微软雅黑"/>
              </a:rPr>
              <a:t>查看项目申请书全文， 检查申请书是否合格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47475" y="951230"/>
            <a:ext cx="1790064" cy="392430"/>
          </a:xfrm>
          <a:custGeom>
            <a:avLst/>
            <a:gdLst/>
            <a:ahLst/>
            <a:cxnLst/>
            <a:rect l="l" t="t" r="r" b="b"/>
            <a:pathLst>
              <a:path w="1790065" h="392430">
                <a:moveTo>
                  <a:pt x="0" y="392430"/>
                </a:moveTo>
                <a:lnTo>
                  <a:pt x="1789531" y="392430"/>
                </a:lnTo>
                <a:lnTo>
                  <a:pt x="1789531" y="0"/>
                </a:lnTo>
                <a:lnTo>
                  <a:pt x="0" y="0"/>
                </a:lnTo>
                <a:lnTo>
                  <a:pt x="0" y="39243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47475" y="1957704"/>
            <a:ext cx="1790064" cy="1994535"/>
          </a:xfrm>
          <a:custGeom>
            <a:avLst/>
            <a:gdLst/>
            <a:ahLst/>
            <a:cxnLst/>
            <a:rect l="l" t="t" r="r" b="b"/>
            <a:pathLst>
              <a:path w="1790065" h="1994535">
                <a:moveTo>
                  <a:pt x="0" y="1994534"/>
                </a:moveTo>
                <a:lnTo>
                  <a:pt x="1789531" y="1994534"/>
                </a:lnTo>
                <a:lnTo>
                  <a:pt x="1789531" y="0"/>
                </a:lnTo>
                <a:lnTo>
                  <a:pt x="0" y="0"/>
                </a:lnTo>
                <a:lnTo>
                  <a:pt x="0" y="1994534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716446" y="1015873"/>
            <a:ext cx="250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006973"/>
                </a:solidFill>
                <a:latin typeface="Arial"/>
                <a:cs typeface="Arial"/>
              </a:rPr>
              <a:t>02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63796" y="1495178"/>
            <a:ext cx="358775" cy="352425"/>
          </a:xfrm>
          <a:custGeom>
            <a:avLst/>
            <a:gdLst/>
            <a:ahLst/>
            <a:cxnLst/>
            <a:rect l="l" t="t" r="r" b="b"/>
            <a:pathLst>
              <a:path w="358775" h="352425">
                <a:moveTo>
                  <a:pt x="179082" y="0"/>
                </a:moveTo>
                <a:lnTo>
                  <a:pt x="131474" y="6285"/>
                </a:lnTo>
                <a:lnTo>
                  <a:pt x="88694" y="24022"/>
                </a:lnTo>
                <a:lnTo>
                  <a:pt x="52450" y="51535"/>
                </a:lnTo>
                <a:lnTo>
                  <a:pt x="24449" y="87144"/>
                </a:lnTo>
                <a:lnTo>
                  <a:pt x="6396" y="129173"/>
                </a:lnTo>
                <a:lnTo>
                  <a:pt x="0" y="175945"/>
                </a:lnTo>
                <a:lnTo>
                  <a:pt x="6396" y="222717"/>
                </a:lnTo>
                <a:lnTo>
                  <a:pt x="24449" y="264747"/>
                </a:lnTo>
                <a:lnTo>
                  <a:pt x="52451" y="300356"/>
                </a:lnTo>
                <a:lnTo>
                  <a:pt x="88694" y="327868"/>
                </a:lnTo>
                <a:lnTo>
                  <a:pt x="131474" y="345606"/>
                </a:lnTo>
                <a:lnTo>
                  <a:pt x="179082" y="351891"/>
                </a:lnTo>
                <a:lnTo>
                  <a:pt x="226686" y="345606"/>
                </a:lnTo>
                <a:lnTo>
                  <a:pt x="269464" y="327868"/>
                </a:lnTo>
                <a:lnTo>
                  <a:pt x="305709" y="300356"/>
                </a:lnTo>
                <a:lnTo>
                  <a:pt x="333713" y="264747"/>
                </a:lnTo>
                <a:lnTo>
                  <a:pt x="351767" y="222717"/>
                </a:lnTo>
                <a:lnTo>
                  <a:pt x="358165" y="175945"/>
                </a:lnTo>
                <a:lnTo>
                  <a:pt x="351767" y="129173"/>
                </a:lnTo>
                <a:lnTo>
                  <a:pt x="333713" y="87144"/>
                </a:lnTo>
                <a:lnTo>
                  <a:pt x="305709" y="51535"/>
                </a:lnTo>
                <a:lnTo>
                  <a:pt x="269464" y="24022"/>
                </a:lnTo>
                <a:lnTo>
                  <a:pt x="226686" y="6285"/>
                </a:lnTo>
                <a:lnTo>
                  <a:pt x="179082" y="0"/>
                </a:lnTo>
                <a:close/>
              </a:path>
            </a:pathLst>
          </a:custGeom>
          <a:solidFill>
            <a:srgbClr val="FCC7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725732" y="1568450"/>
            <a:ext cx="25336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47475" y="1343660"/>
            <a:ext cx="1790064" cy="614045"/>
          </a:xfrm>
          <a:custGeom>
            <a:avLst/>
            <a:gdLst/>
            <a:ahLst/>
            <a:cxnLst/>
            <a:rect l="l" t="t" r="r" b="b"/>
            <a:pathLst>
              <a:path w="1790065" h="614044">
                <a:moveTo>
                  <a:pt x="0" y="0"/>
                </a:moveTo>
                <a:lnTo>
                  <a:pt x="1789531" y="0"/>
                </a:lnTo>
                <a:lnTo>
                  <a:pt x="1789531" y="614045"/>
                </a:lnTo>
                <a:lnTo>
                  <a:pt x="0" y="614045"/>
                </a:lnTo>
                <a:lnTo>
                  <a:pt x="0" y="0"/>
                </a:lnTo>
                <a:close/>
              </a:path>
            </a:pathLst>
          </a:custGeom>
          <a:solidFill>
            <a:srgbClr val="0069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119232" y="1509966"/>
            <a:ext cx="14446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solidFill>
                  <a:srgbClr val="FFFFFF"/>
                </a:solidFill>
                <a:latin typeface="微软雅黑"/>
                <a:cs typeface="微软雅黑"/>
              </a:rPr>
              <a:t>退回项目申请书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24954" y="2102484"/>
            <a:ext cx="13970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200">
                <a:solidFill>
                  <a:srgbClr val="3B3838"/>
                </a:solidFill>
                <a:latin typeface="微软雅黑"/>
                <a:cs typeface="微软雅黑"/>
              </a:rPr>
              <a:t>对未到达要求的项目 申请书，退回给项目 申请人修改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35947" y="1047773"/>
            <a:ext cx="1676400" cy="1624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60325">
              <a:lnSpc>
                <a:spcPts val="1764"/>
              </a:lnSpc>
            </a:pPr>
            <a:r>
              <a:rPr dirty="0" sz="1600" spc="-5" b="1">
                <a:solidFill>
                  <a:srgbClr val="09369D"/>
                </a:solidFill>
                <a:latin typeface="Arial"/>
                <a:cs typeface="Arial"/>
              </a:rPr>
              <a:t>04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dirty="0" sz="1200">
                <a:latin typeface="微软雅黑"/>
                <a:cs typeface="微软雅黑"/>
              </a:rPr>
              <a:t>对提交但不合格的报告， 退回修改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48449" y="1083597"/>
            <a:ext cx="588645" cy="1175385"/>
          </a:xfrm>
          <a:custGeom>
            <a:avLst/>
            <a:gdLst/>
            <a:ahLst/>
            <a:cxnLst/>
            <a:rect l="l" t="t" r="r" b="b"/>
            <a:pathLst>
              <a:path w="588645" h="1175385">
                <a:moveTo>
                  <a:pt x="1346" y="0"/>
                </a:moveTo>
                <a:lnTo>
                  <a:pt x="0" y="1175054"/>
                </a:lnTo>
                <a:lnTo>
                  <a:pt x="588200" y="586854"/>
                </a:lnTo>
                <a:lnTo>
                  <a:pt x="1346" y="0"/>
                </a:lnTo>
                <a:close/>
              </a:path>
            </a:pathLst>
          </a:custGeom>
          <a:solidFill>
            <a:srgbClr val="1008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648449" y="1083597"/>
            <a:ext cx="588645" cy="1175385"/>
          </a:xfrm>
          <a:custGeom>
            <a:avLst/>
            <a:gdLst/>
            <a:ahLst/>
            <a:cxnLst/>
            <a:rect l="l" t="t" r="r" b="b"/>
            <a:pathLst>
              <a:path w="588645" h="1175385">
                <a:moveTo>
                  <a:pt x="588200" y="586854"/>
                </a:moveTo>
                <a:lnTo>
                  <a:pt x="0" y="1175054"/>
                </a:lnTo>
                <a:lnTo>
                  <a:pt x="1346" y="0"/>
                </a:lnTo>
                <a:lnTo>
                  <a:pt x="588200" y="586854"/>
                </a:lnTo>
                <a:close/>
              </a:path>
            </a:pathLst>
          </a:custGeom>
          <a:ln w="12700">
            <a:solidFill>
              <a:srgbClr val="6F1A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845769" y="1365250"/>
            <a:ext cx="1790064" cy="584835"/>
          </a:xfrm>
          <a:prstGeom prst="rect">
            <a:avLst/>
          </a:prstGeom>
          <a:solidFill>
            <a:srgbClr val="10085E"/>
          </a:solidFill>
        </p:spPr>
        <p:txBody>
          <a:bodyPr wrap="square" lIns="0" tIns="180340" rIns="0" bIns="0" rtlCol="0" vert="horz">
            <a:spAutoFit/>
          </a:bodyPr>
          <a:lstStyle/>
          <a:p>
            <a:pPr marL="249554">
              <a:lnSpc>
                <a:spcPct val="100000"/>
              </a:lnSpc>
              <a:spcBef>
                <a:spcPts val="1420"/>
              </a:spcBef>
            </a:pPr>
            <a:r>
              <a:rPr dirty="0" sz="1600" spc="-5" b="1" i="1">
                <a:solidFill>
                  <a:srgbClr val="FFFFFF"/>
                </a:solidFill>
                <a:latin typeface="微软雅黑"/>
                <a:cs typeface="微软雅黑"/>
              </a:rPr>
              <a:t>同意项目申请书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45769" y="1950085"/>
            <a:ext cx="1790064" cy="2016125"/>
          </a:xfrm>
          <a:prstGeom prst="rect">
            <a:avLst/>
          </a:prstGeom>
          <a:solidFill>
            <a:srgbClr val="EDEDED"/>
          </a:solidFill>
        </p:spPr>
        <p:txBody>
          <a:bodyPr wrap="square" lIns="0" tIns="173990" rIns="0" bIns="0" rtlCol="0" vert="horz">
            <a:spAutoFit/>
          </a:bodyPr>
          <a:lstStyle/>
          <a:p>
            <a:pPr algn="just" marL="170815" marR="238760">
              <a:lnSpc>
                <a:spcPct val="150000"/>
              </a:lnSpc>
              <a:spcBef>
                <a:spcPts val="1370"/>
              </a:spcBef>
            </a:pPr>
            <a:r>
              <a:rPr dirty="0" sz="1200">
                <a:solidFill>
                  <a:srgbClr val="3B3838"/>
                </a:solidFill>
                <a:latin typeface="微软雅黑"/>
                <a:cs typeface="微软雅黑"/>
              </a:rPr>
              <a:t>同意通过满足要求的 项目申请书，提交单 位审核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45769" y="965200"/>
            <a:ext cx="1790064" cy="400050"/>
          </a:xfrm>
          <a:prstGeom prst="rect">
            <a:avLst/>
          </a:prstGeom>
          <a:solidFill>
            <a:srgbClr val="EDEDED"/>
          </a:solidFill>
        </p:spPr>
        <p:txBody>
          <a:bodyPr wrap="square" lIns="0" tIns="53975" rIns="0" bIns="0" rtlCol="0" vert="horz">
            <a:spAutoFit/>
          </a:bodyPr>
          <a:lstStyle/>
          <a:p>
            <a:pPr algn="ctr" marR="183515">
              <a:lnSpc>
                <a:spcPct val="100000"/>
              </a:lnSpc>
              <a:spcBef>
                <a:spcPts val="425"/>
              </a:spcBef>
            </a:pPr>
            <a:r>
              <a:rPr dirty="0" sz="1600" spc="-5" b="1">
                <a:solidFill>
                  <a:srgbClr val="10085E"/>
                </a:solidFill>
                <a:latin typeface="Arial"/>
                <a:cs typeface="Arial"/>
              </a:rPr>
              <a:t>03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831" y="1245518"/>
            <a:ext cx="6657568" cy="4378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804" y="198851"/>
            <a:ext cx="26162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000000"/>
                </a:solidFill>
                <a:latin typeface="黑体"/>
                <a:cs typeface="黑体"/>
              </a:rPr>
              <a:t>01.查看项目申请书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170" y="1043876"/>
            <a:ext cx="6892290" cy="4705985"/>
          </a:xfrm>
          <a:custGeom>
            <a:avLst/>
            <a:gdLst/>
            <a:ahLst/>
            <a:cxnLst/>
            <a:rect l="l" t="t" r="r" b="b"/>
            <a:pathLst>
              <a:path w="6892290" h="4705985">
                <a:moveTo>
                  <a:pt x="0" y="0"/>
                </a:moveTo>
                <a:lnTo>
                  <a:pt x="6892290" y="0"/>
                </a:lnTo>
                <a:lnTo>
                  <a:pt x="6892290" y="4705400"/>
                </a:lnTo>
                <a:lnTo>
                  <a:pt x="0" y="470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357744" y="808583"/>
            <a:ext cx="4344670" cy="262255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400">
                <a:latin typeface="微软雅黑"/>
                <a:cs typeface="微软雅黑"/>
              </a:rPr>
              <a:t>说明：</a:t>
            </a:r>
            <a:endParaRPr sz="1400">
              <a:latin typeface="微软雅黑"/>
              <a:cs typeface="微软雅黑"/>
            </a:endParaRPr>
          </a:p>
          <a:p>
            <a:pPr marL="355600" marR="5080" indent="-342900">
              <a:lnSpc>
                <a:spcPct val="150000"/>
              </a:lnSpc>
              <a:buFont typeface="Arial"/>
              <a:buAutoNum type="arabicPeriod"/>
              <a:tabLst>
                <a:tab pos="354965" algn="l"/>
                <a:tab pos="355600" algn="l"/>
              </a:tabLst>
            </a:pPr>
            <a:r>
              <a:rPr dirty="0" sz="1400">
                <a:latin typeface="微软雅黑"/>
                <a:cs typeface="微软雅黑"/>
              </a:rPr>
              <a:t>在“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申请与受理</a:t>
            </a:r>
            <a:r>
              <a:rPr dirty="0" sz="1400">
                <a:latin typeface="微软雅黑"/>
                <a:cs typeface="微软雅黑"/>
              </a:rPr>
              <a:t>”菜单</a:t>
            </a:r>
            <a:r>
              <a:rPr dirty="0" sz="1400" spc="-15">
                <a:latin typeface="微软雅黑"/>
                <a:cs typeface="微软雅黑"/>
              </a:rPr>
              <a:t>下</a:t>
            </a:r>
            <a:r>
              <a:rPr dirty="0" sz="1400">
                <a:latin typeface="微软雅黑"/>
                <a:cs typeface="微软雅黑"/>
              </a:rPr>
              <a:t>选择</a:t>
            </a:r>
            <a:r>
              <a:rPr dirty="0" sz="1400" spc="-15">
                <a:latin typeface="微软雅黑"/>
                <a:cs typeface="微软雅黑"/>
              </a:rPr>
              <a:t>“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申请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接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收</a:t>
            </a:r>
            <a:r>
              <a:rPr dirty="0" sz="1400">
                <a:latin typeface="微软雅黑"/>
                <a:cs typeface="微软雅黑"/>
              </a:rPr>
              <a:t>”</a:t>
            </a:r>
            <a:r>
              <a:rPr dirty="0" sz="1400" spc="-15">
                <a:latin typeface="微软雅黑"/>
                <a:cs typeface="微软雅黑"/>
              </a:rPr>
              <a:t>之</a:t>
            </a:r>
            <a:r>
              <a:rPr dirty="0" sz="1400">
                <a:latin typeface="Arial"/>
                <a:cs typeface="Arial"/>
              </a:rPr>
              <a:t>“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确认 申请书</a:t>
            </a:r>
            <a:r>
              <a:rPr dirty="0" sz="1400">
                <a:latin typeface="Arial"/>
                <a:cs typeface="Arial"/>
              </a:rPr>
              <a:t>”</a:t>
            </a:r>
            <a:endParaRPr sz="1400">
              <a:latin typeface="Arial"/>
              <a:cs typeface="Arial"/>
            </a:endParaRPr>
          </a:p>
          <a:p>
            <a:pPr marL="354965" marR="64135" indent="-342900">
              <a:lnSpc>
                <a:spcPct val="150000"/>
              </a:lnSpc>
              <a:buFont typeface="Arial"/>
              <a:buAutoNum type="arabicPeriod"/>
              <a:tabLst>
                <a:tab pos="354965" algn="l"/>
                <a:tab pos="355600" algn="l"/>
              </a:tabLst>
            </a:pPr>
            <a:r>
              <a:rPr dirty="0" sz="1400">
                <a:latin typeface="微软雅黑"/>
                <a:cs typeface="微软雅黑"/>
              </a:rPr>
              <a:t>在“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申请状态</a:t>
            </a:r>
            <a:r>
              <a:rPr dirty="0" sz="1400">
                <a:latin typeface="微软雅黑"/>
                <a:cs typeface="微软雅黑"/>
              </a:rPr>
              <a:t>”下选择</a:t>
            </a:r>
            <a:r>
              <a:rPr dirty="0" sz="1400" spc="-15">
                <a:latin typeface="微软雅黑"/>
                <a:cs typeface="微软雅黑"/>
              </a:rPr>
              <a:t>“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等待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依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托单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位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确认</a:t>
            </a:r>
            <a:r>
              <a:rPr dirty="0" sz="1400" spc="-15">
                <a:latin typeface="微软雅黑"/>
                <a:cs typeface="微软雅黑"/>
              </a:rPr>
              <a:t>”</a:t>
            </a:r>
            <a:r>
              <a:rPr dirty="0" sz="1400">
                <a:latin typeface="微软雅黑"/>
                <a:cs typeface="微软雅黑"/>
              </a:rPr>
              <a:t>项目 列表</a:t>
            </a:r>
            <a:endParaRPr sz="1400">
              <a:latin typeface="微软雅黑"/>
              <a:cs typeface="微软雅黑"/>
            </a:endParaRPr>
          </a:p>
          <a:p>
            <a:pPr lvl="1" marL="559435" indent="-192405">
              <a:lnSpc>
                <a:spcPct val="100000"/>
              </a:lnSpc>
              <a:spcBef>
                <a:spcPts val="1125"/>
              </a:spcBef>
              <a:buAutoNum type="alphaLcPeriod"/>
              <a:tabLst>
                <a:tab pos="560070" algn="l"/>
              </a:tabLst>
            </a:pPr>
            <a:r>
              <a:rPr dirty="0" sz="1400">
                <a:latin typeface="微软雅黑"/>
                <a:cs typeface="微软雅黑"/>
              </a:rPr>
              <a:t>点击</a:t>
            </a:r>
            <a:r>
              <a:rPr dirty="0" sz="1400" spc="-15">
                <a:latin typeface="微软雅黑"/>
                <a:cs typeface="微软雅黑"/>
              </a:rPr>
              <a:t> </a:t>
            </a:r>
            <a:r>
              <a:rPr dirty="0" sz="1400">
                <a:latin typeface="微软雅黑"/>
                <a:cs typeface="微软雅黑"/>
              </a:rPr>
              <a:t>【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项目名称</a:t>
            </a:r>
            <a:r>
              <a:rPr dirty="0" sz="1400">
                <a:latin typeface="微软雅黑"/>
                <a:cs typeface="微软雅黑"/>
              </a:rPr>
              <a:t>】查看项目申请</a:t>
            </a:r>
            <a:r>
              <a:rPr dirty="0" sz="1400" spc="-15">
                <a:latin typeface="微软雅黑"/>
                <a:cs typeface="微软雅黑"/>
              </a:rPr>
              <a:t>书</a:t>
            </a:r>
            <a:r>
              <a:rPr dirty="0" sz="1400">
                <a:latin typeface="微软雅黑"/>
                <a:cs typeface="微软雅黑"/>
              </a:rPr>
              <a:t>详情</a:t>
            </a:r>
            <a:endParaRPr sz="1400">
              <a:latin typeface="微软雅黑"/>
              <a:cs typeface="微软雅黑"/>
            </a:endParaRPr>
          </a:p>
          <a:p>
            <a:pPr lvl="1" marL="574675" indent="-207645">
              <a:lnSpc>
                <a:spcPct val="100000"/>
              </a:lnSpc>
              <a:buAutoNum type="alphaLcPeriod"/>
              <a:tabLst>
                <a:tab pos="575310" algn="l"/>
              </a:tabLst>
            </a:pPr>
            <a:r>
              <a:rPr dirty="0" sz="1400">
                <a:latin typeface="微软雅黑"/>
                <a:cs typeface="微软雅黑"/>
              </a:rPr>
              <a:t>点击</a:t>
            </a:r>
            <a:r>
              <a:rPr dirty="0" sz="1400" spc="-15">
                <a:latin typeface="微软雅黑"/>
                <a:cs typeface="微软雅黑"/>
              </a:rPr>
              <a:t> </a:t>
            </a:r>
            <a:r>
              <a:rPr dirty="0" sz="1400">
                <a:latin typeface="微软雅黑"/>
                <a:cs typeface="微软雅黑"/>
              </a:rPr>
              <a:t>【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申请人姓名</a:t>
            </a:r>
            <a:r>
              <a:rPr dirty="0" sz="1400">
                <a:latin typeface="微软雅黑"/>
                <a:cs typeface="微软雅黑"/>
              </a:rPr>
              <a:t>】查看申请人详细</a:t>
            </a:r>
            <a:r>
              <a:rPr dirty="0" sz="1400" spc="-15">
                <a:latin typeface="微软雅黑"/>
                <a:cs typeface="微软雅黑"/>
              </a:rPr>
              <a:t>信</a:t>
            </a:r>
            <a:r>
              <a:rPr dirty="0" sz="1400">
                <a:latin typeface="微软雅黑"/>
                <a:cs typeface="微软雅黑"/>
              </a:rPr>
              <a:t>息</a:t>
            </a:r>
            <a:endParaRPr sz="1400">
              <a:latin typeface="微软雅黑"/>
              <a:cs typeface="微软雅黑"/>
            </a:endParaRPr>
          </a:p>
          <a:p>
            <a:pPr lvl="1" marL="550545" indent="-183515">
              <a:lnSpc>
                <a:spcPct val="100000"/>
              </a:lnSpc>
              <a:buAutoNum type="alphaLcPeriod"/>
              <a:tabLst>
                <a:tab pos="551180" algn="l"/>
              </a:tabLst>
            </a:pPr>
            <a:r>
              <a:rPr dirty="0" sz="1400">
                <a:latin typeface="微软雅黑"/>
                <a:cs typeface="微软雅黑"/>
              </a:rPr>
              <a:t>点击</a:t>
            </a:r>
            <a:r>
              <a:rPr dirty="0" sz="1400" spc="-15">
                <a:latin typeface="微软雅黑"/>
                <a:cs typeface="微软雅黑"/>
              </a:rPr>
              <a:t> </a:t>
            </a:r>
            <a:r>
              <a:rPr dirty="0" sz="1400">
                <a:latin typeface="微软雅黑"/>
                <a:cs typeface="微软雅黑"/>
              </a:rPr>
              <a:t>【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下载正式</a:t>
            </a:r>
            <a:r>
              <a:rPr dirty="0" sz="1400" b="1">
                <a:solidFill>
                  <a:srgbClr val="3C69C2"/>
                </a:solidFill>
                <a:latin typeface="微软雅黑"/>
                <a:cs typeface="微软雅黑"/>
              </a:rPr>
              <a:t>PDF</a:t>
            </a:r>
            <a:r>
              <a:rPr dirty="0" sz="1400">
                <a:latin typeface="微软雅黑"/>
                <a:cs typeface="微软雅黑"/>
              </a:rPr>
              <a:t>】查看申请书全文</a:t>
            </a:r>
            <a:endParaRPr sz="1400">
              <a:latin typeface="微软雅黑"/>
              <a:cs typeface="微软雅黑"/>
            </a:endParaRPr>
          </a:p>
          <a:p>
            <a:pPr lvl="1" marL="574675" indent="-207645">
              <a:lnSpc>
                <a:spcPct val="100000"/>
              </a:lnSpc>
              <a:buAutoNum type="alphaLcPeriod"/>
              <a:tabLst>
                <a:tab pos="575310" algn="l"/>
              </a:tabLst>
            </a:pPr>
            <a:r>
              <a:rPr dirty="0" sz="1400">
                <a:latin typeface="微软雅黑"/>
                <a:cs typeface="微软雅黑"/>
              </a:rPr>
              <a:t>点击</a:t>
            </a:r>
            <a:r>
              <a:rPr dirty="0" sz="1400" spc="-15">
                <a:latin typeface="微软雅黑"/>
                <a:cs typeface="微软雅黑"/>
              </a:rPr>
              <a:t> </a:t>
            </a:r>
            <a:r>
              <a:rPr dirty="0" sz="1400">
                <a:latin typeface="微软雅黑"/>
                <a:cs typeface="微软雅黑"/>
              </a:rPr>
              <a:t>【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查看</a:t>
            </a:r>
            <a:r>
              <a:rPr dirty="0" sz="1400">
                <a:latin typeface="微软雅黑"/>
                <a:cs typeface="微软雅黑"/>
              </a:rPr>
              <a:t>】申请书附件信息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7744" y="3829302"/>
            <a:ext cx="4406900" cy="131445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温馨提醒：</a:t>
            </a:r>
            <a:endParaRPr sz="1400">
              <a:latin typeface="微软雅黑"/>
              <a:cs typeface="微软雅黑"/>
            </a:endParaRPr>
          </a:p>
          <a:p>
            <a:pPr marL="299085" marR="5080" indent="-287020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审核状态系统默认为：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“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等待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依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托单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位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确认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”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，院系 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所联系人可根据需要修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改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查询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条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件</a:t>
            </a:r>
            <a:endParaRPr sz="1400">
              <a:latin typeface="微软雅黑"/>
              <a:cs typeface="微软雅黑"/>
            </a:endParaRPr>
          </a:p>
          <a:p>
            <a:pPr marL="299085" marR="5080" indent="-287020">
              <a:lnSpc>
                <a:spcPct val="100000"/>
              </a:lnSpc>
              <a:spcBef>
                <a:spcPts val="117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院系所联系人审核项目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申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请书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只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是对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依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托单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位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管理员 辅助审核检查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0370" y="175074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145" y="0"/>
                </a:moveTo>
                <a:lnTo>
                  <a:pt x="98586" y="7349"/>
                </a:lnTo>
                <a:lnTo>
                  <a:pt x="59017" y="27813"/>
                </a:lnTo>
                <a:lnTo>
                  <a:pt x="27813" y="59017"/>
                </a:lnTo>
                <a:lnTo>
                  <a:pt x="7349" y="98586"/>
                </a:lnTo>
                <a:lnTo>
                  <a:pt x="0" y="144145"/>
                </a:lnTo>
                <a:lnTo>
                  <a:pt x="7349" y="189703"/>
                </a:lnTo>
                <a:lnTo>
                  <a:pt x="27813" y="229272"/>
                </a:lnTo>
                <a:lnTo>
                  <a:pt x="59017" y="260476"/>
                </a:lnTo>
                <a:lnTo>
                  <a:pt x="98586" y="280940"/>
                </a:lnTo>
                <a:lnTo>
                  <a:pt x="144145" y="288290"/>
                </a:lnTo>
                <a:lnTo>
                  <a:pt x="189703" y="280940"/>
                </a:lnTo>
                <a:lnTo>
                  <a:pt x="229272" y="260476"/>
                </a:lnTo>
                <a:lnTo>
                  <a:pt x="260476" y="229272"/>
                </a:lnTo>
                <a:lnTo>
                  <a:pt x="280940" y="189703"/>
                </a:lnTo>
                <a:lnTo>
                  <a:pt x="288290" y="144145"/>
                </a:lnTo>
                <a:lnTo>
                  <a:pt x="280940" y="98586"/>
                </a:lnTo>
                <a:lnTo>
                  <a:pt x="260476" y="59017"/>
                </a:lnTo>
                <a:lnTo>
                  <a:pt x="229272" y="27813"/>
                </a:lnTo>
                <a:lnTo>
                  <a:pt x="189703" y="7349"/>
                </a:lnTo>
                <a:lnTo>
                  <a:pt x="14414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505302" y="1769412"/>
            <a:ext cx="1123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98922" y="1755623"/>
            <a:ext cx="1771650" cy="193040"/>
          </a:xfrm>
          <a:custGeom>
            <a:avLst/>
            <a:gdLst/>
            <a:ahLst/>
            <a:cxnLst/>
            <a:rect l="l" t="t" r="r" b="b"/>
            <a:pathLst>
              <a:path w="1771650" h="193039">
                <a:moveTo>
                  <a:pt x="0" y="0"/>
                </a:moveTo>
                <a:lnTo>
                  <a:pt x="1771205" y="0"/>
                </a:lnTo>
                <a:lnTo>
                  <a:pt x="1771205" y="192773"/>
                </a:lnTo>
              </a:path>
            </a:pathLst>
          </a:custGeom>
          <a:ln w="25399">
            <a:solidFill>
              <a:srgbClr val="FFFF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25679" y="1872197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36319" y="1222621"/>
            <a:ext cx="632459" cy="206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6230" y="1422666"/>
            <a:ext cx="541019" cy="2179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7662" y="1659318"/>
            <a:ext cx="1181097" cy="178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68297" y="1617980"/>
            <a:ext cx="290195" cy="288290"/>
          </a:xfrm>
          <a:custGeom>
            <a:avLst/>
            <a:gdLst/>
            <a:ahLst/>
            <a:cxnLst/>
            <a:rect l="l" t="t" r="r" b="b"/>
            <a:pathLst>
              <a:path w="290194" h="288289">
                <a:moveTo>
                  <a:pt x="145097" y="0"/>
                </a:moveTo>
                <a:lnTo>
                  <a:pt x="99234" y="7349"/>
                </a:lnTo>
                <a:lnTo>
                  <a:pt x="59403" y="27813"/>
                </a:lnTo>
                <a:lnTo>
                  <a:pt x="27994" y="59017"/>
                </a:lnTo>
                <a:lnTo>
                  <a:pt x="7396" y="98586"/>
                </a:lnTo>
                <a:lnTo>
                  <a:pt x="0" y="144145"/>
                </a:lnTo>
                <a:lnTo>
                  <a:pt x="7396" y="189703"/>
                </a:lnTo>
                <a:lnTo>
                  <a:pt x="27994" y="229272"/>
                </a:lnTo>
                <a:lnTo>
                  <a:pt x="59403" y="260476"/>
                </a:lnTo>
                <a:lnTo>
                  <a:pt x="99234" y="280940"/>
                </a:lnTo>
                <a:lnTo>
                  <a:pt x="145097" y="288290"/>
                </a:lnTo>
                <a:lnTo>
                  <a:pt x="190960" y="280940"/>
                </a:lnTo>
                <a:lnTo>
                  <a:pt x="230791" y="260476"/>
                </a:lnTo>
                <a:lnTo>
                  <a:pt x="262200" y="229272"/>
                </a:lnTo>
                <a:lnTo>
                  <a:pt x="282798" y="189703"/>
                </a:lnTo>
                <a:lnTo>
                  <a:pt x="290195" y="144145"/>
                </a:lnTo>
                <a:lnTo>
                  <a:pt x="282798" y="98586"/>
                </a:lnTo>
                <a:lnTo>
                  <a:pt x="262200" y="59017"/>
                </a:lnTo>
                <a:lnTo>
                  <a:pt x="230791" y="27813"/>
                </a:lnTo>
                <a:lnTo>
                  <a:pt x="190960" y="7349"/>
                </a:lnTo>
                <a:lnTo>
                  <a:pt x="14509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664181" y="1636649"/>
            <a:ext cx="1123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36519" y="2041778"/>
            <a:ext cx="1684019" cy="168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2136" y="3737609"/>
            <a:ext cx="783767" cy="1051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11870" y="3737609"/>
            <a:ext cx="538762" cy="10515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31433" y="3711447"/>
            <a:ext cx="829435" cy="11038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94733" y="4270886"/>
            <a:ext cx="214625" cy="2838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54454" y="3943261"/>
            <a:ext cx="214629" cy="2838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675734" y="4286126"/>
            <a:ext cx="214625" cy="2838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15514" y="3935641"/>
            <a:ext cx="214629" cy="2838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804" y="239871"/>
            <a:ext cx="29210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000000"/>
                </a:solidFill>
                <a:latin typeface="黑体"/>
                <a:cs typeface="黑体"/>
              </a:rPr>
              <a:t>01-1.查看项目申请书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8239" y="2311907"/>
            <a:ext cx="6368794" cy="384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17244" y="1109853"/>
            <a:ext cx="10489565" cy="1884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solidFill>
                  <a:srgbClr val="3C69C2"/>
                </a:solidFill>
                <a:latin typeface="微软雅黑"/>
                <a:cs typeface="微软雅黑"/>
              </a:rPr>
              <a:t>温馨提醒：</a:t>
            </a:r>
            <a:endParaRPr sz="1600">
              <a:latin typeface="微软雅黑"/>
              <a:cs typeface="微软雅黑"/>
            </a:endParaRPr>
          </a:p>
          <a:p>
            <a:pPr algn="just" marL="469265" marR="5080" indent="-285115">
              <a:lnSpc>
                <a:spcPct val="150000"/>
              </a:lnSpc>
              <a:spcBef>
                <a:spcPts val="120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1600" spc="-5">
                <a:latin typeface="微软雅黑"/>
                <a:cs typeface="微软雅黑"/>
              </a:rPr>
              <a:t>院系所应按照《国家自然科学基金</a:t>
            </a:r>
            <a:r>
              <a:rPr dirty="0" sz="1600" spc="5">
                <a:latin typeface="微软雅黑"/>
                <a:cs typeface="微软雅黑"/>
              </a:rPr>
              <a:t>依</a:t>
            </a:r>
            <a:r>
              <a:rPr dirty="0" sz="1600" spc="-5">
                <a:latin typeface="微软雅黑"/>
                <a:cs typeface="微软雅黑"/>
              </a:rPr>
              <a:t>托单</a:t>
            </a:r>
            <a:r>
              <a:rPr dirty="0" sz="1600" spc="5">
                <a:latin typeface="微软雅黑"/>
                <a:cs typeface="微软雅黑"/>
              </a:rPr>
              <a:t>位</a:t>
            </a:r>
            <a:r>
              <a:rPr dirty="0" sz="1600" spc="-5">
                <a:latin typeface="微软雅黑"/>
                <a:cs typeface="微软雅黑"/>
              </a:rPr>
              <a:t>基金</a:t>
            </a:r>
            <a:r>
              <a:rPr dirty="0" sz="1600" spc="5">
                <a:latin typeface="微软雅黑"/>
                <a:cs typeface="微软雅黑"/>
              </a:rPr>
              <a:t>工</a:t>
            </a:r>
            <a:r>
              <a:rPr dirty="0" sz="1600" spc="-5">
                <a:latin typeface="微软雅黑"/>
                <a:cs typeface="微软雅黑"/>
              </a:rPr>
              <a:t>作管</a:t>
            </a:r>
            <a:r>
              <a:rPr dirty="0" sz="1600" spc="5">
                <a:latin typeface="微软雅黑"/>
                <a:cs typeface="微软雅黑"/>
              </a:rPr>
              <a:t>理</a:t>
            </a:r>
            <a:r>
              <a:rPr dirty="0" sz="1600" spc="-5">
                <a:latin typeface="微软雅黑"/>
                <a:cs typeface="微软雅黑"/>
              </a:rPr>
              <a:t>办法</a:t>
            </a:r>
            <a:r>
              <a:rPr dirty="0" sz="1600" spc="5">
                <a:latin typeface="微软雅黑"/>
                <a:cs typeface="微软雅黑"/>
              </a:rPr>
              <a:t>》</a:t>
            </a:r>
            <a:r>
              <a:rPr dirty="0" sz="1600" spc="-5">
                <a:latin typeface="微软雅黑"/>
                <a:cs typeface="微软雅黑"/>
              </a:rPr>
              <a:t>《国</a:t>
            </a:r>
            <a:r>
              <a:rPr dirty="0" sz="1600" spc="5">
                <a:latin typeface="微软雅黑"/>
                <a:cs typeface="微软雅黑"/>
              </a:rPr>
              <a:t>家</a:t>
            </a:r>
            <a:r>
              <a:rPr dirty="0" sz="1600" spc="-5">
                <a:latin typeface="微软雅黑"/>
                <a:cs typeface="微软雅黑"/>
              </a:rPr>
              <a:t>自然</a:t>
            </a:r>
            <a:r>
              <a:rPr dirty="0" sz="1600" spc="5">
                <a:latin typeface="微软雅黑"/>
                <a:cs typeface="微软雅黑"/>
              </a:rPr>
              <a:t>科</a:t>
            </a:r>
            <a:r>
              <a:rPr dirty="0" sz="1600" spc="-5">
                <a:latin typeface="微软雅黑"/>
                <a:cs typeface="微软雅黑"/>
              </a:rPr>
              <a:t>学基</a:t>
            </a:r>
            <a:r>
              <a:rPr dirty="0" sz="1600" spc="5">
                <a:latin typeface="微软雅黑"/>
                <a:cs typeface="微软雅黑"/>
              </a:rPr>
              <a:t>金</a:t>
            </a:r>
            <a:r>
              <a:rPr dirty="0" sz="1600" spc="-5">
                <a:latin typeface="微软雅黑"/>
                <a:cs typeface="微软雅黑"/>
              </a:rPr>
              <a:t>委员</a:t>
            </a:r>
            <a:r>
              <a:rPr dirty="0" sz="1600" spc="5">
                <a:latin typeface="微软雅黑"/>
                <a:cs typeface="微软雅黑"/>
              </a:rPr>
              <a:t>会</a:t>
            </a:r>
            <a:r>
              <a:rPr dirty="0" sz="1600" spc="-5">
                <a:latin typeface="微软雅黑"/>
                <a:cs typeface="微软雅黑"/>
              </a:rPr>
              <a:t>关于</a:t>
            </a:r>
            <a:r>
              <a:rPr dirty="0" sz="1600" spc="5">
                <a:latin typeface="微软雅黑"/>
                <a:cs typeface="微软雅黑"/>
              </a:rPr>
              <a:t>进</a:t>
            </a:r>
            <a:r>
              <a:rPr dirty="0" sz="1600" spc="-5">
                <a:latin typeface="微软雅黑"/>
                <a:cs typeface="微软雅黑"/>
              </a:rPr>
              <a:t>一步</a:t>
            </a:r>
            <a:r>
              <a:rPr dirty="0" sz="1600" spc="5">
                <a:latin typeface="微软雅黑"/>
                <a:cs typeface="微软雅黑"/>
              </a:rPr>
              <a:t>加</a:t>
            </a:r>
            <a:r>
              <a:rPr dirty="0" sz="1600" spc="-5">
                <a:latin typeface="微软雅黑"/>
                <a:cs typeface="微软雅黑"/>
              </a:rPr>
              <a:t>强依托 单位科学基金管理工作的若干意见</a:t>
            </a:r>
            <a:r>
              <a:rPr dirty="0" sz="1600" spc="5">
                <a:latin typeface="微软雅黑"/>
                <a:cs typeface="微软雅黑"/>
              </a:rPr>
              <a:t>》</a:t>
            </a:r>
            <a:r>
              <a:rPr dirty="0" sz="1600" spc="-5">
                <a:latin typeface="微软雅黑"/>
                <a:cs typeface="微软雅黑"/>
              </a:rPr>
              <a:t>、</a:t>
            </a:r>
            <a:r>
              <a:rPr dirty="0" sz="1600" spc="-35">
                <a:latin typeface="微软雅黑"/>
                <a:cs typeface="微软雅黑"/>
              </a:rPr>
              <a:t> </a:t>
            </a:r>
            <a:r>
              <a:rPr dirty="0" sz="1600" spc="-5">
                <a:latin typeface="微软雅黑"/>
                <a:cs typeface="微软雅黑"/>
              </a:rPr>
              <a:t>相关类型项目管理办法和</a:t>
            </a:r>
            <a:r>
              <a:rPr dirty="0" sz="1600" spc="5">
                <a:latin typeface="微软雅黑"/>
                <a:cs typeface="微软雅黑"/>
              </a:rPr>
              <a:t>资</a:t>
            </a:r>
            <a:r>
              <a:rPr dirty="0" sz="1600" spc="-5">
                <a:latin typeface="微软雅黑"/>
                <a:cs typeface="微软雅黑"/>
              </a:rPr>
              <a:t>金管</a:t>
            </a:r>
            <a:r>
              <a:rPr dirty="0" sz="1600" spc="5">
                <a:latin typeface="微软雅黑"/>
                <a:cs typeface="微软雅黑"/>
              </a:rPr>
              <a:t>理</a:t>
            </a:r>
            <a:r>
              <a:rPr dirty="0" sz="1600" spc="-5">
                <a:latin typeface="微软雅黑"/>
                <a:cs typeface="微软雅黑"/>
              </a:rPr>
              <a:t>办法</a:t>
            </a:r>
            <a:r>
              <a:rPr dirty="0" sz="1600" spc="5">
                <a:latin typeface="微软雅黑"/>
                <a:cs typeface="微软雅黑"/>
              </a:rPr>
              <a:t>及</a:t>
            </a:r>
            <a:r>
              <a:rPr dirty="0" sz="1600" spc="-5">
                <a:latin typeface="微软雅黑"/>
                <a:cs typeface="微软雅黑"/>
              </a:rPr>
              <a:t>相关</a:t>
            </a:r>
            <a:r>
              <a:rPr dirty="0" sz="1600" spc="5">
                <a:latin typeface="微软雅黑"/>
                <a:cs typeface="微软雅黑"/>
              </a:rPr>
              <a:t>规</a:t>
            </a:r>
            <a:r>
              <a:rPr dirty="0" sz="1600" spc="-5">
                <a:latin typeface="微软雅黑"/>
                <a:cs typeface="微软雅黑"/>
              </a:rPr>
              <a:t>定的</a:t>
            </a:r>
            <a:r>
              <a:rPr dirty="0" sz="1600" spc="5">
                <a:latin typeface="微软雅黑"/>
                <a:cs typeface="微软雅黑"/>
              </a:rPr>
              <a:t>要</a:t>
            </a:r>
            <a:r>
              <a:rPr dirty="0" sz="1600" spc="-5">
                <a:latin typeface="微软雅黑"/>
                <a:cs typeface="微软雅黑"/>
              </a:rPr>
              <a:t>求组</a:t>
            </a:r>
            <a:r>
              <a:rPr dirty="0" sz="1600" spc="5">
                <a:latin typeface="微软雅黑"/>
                <a:cs typeface="微软雅黑"/>
              </a:rPr>
              <a:t>织</a:t>
            </a:r>
            <a:r>
              <a:rPr dirty="0" sz="1600" spc="-5">
                <a:latin typeface="微软雅黑"/>
                <a:cs typeface="微软雅黑"/>
              </a:rPr>
              <a:t>申请</a:t>
            </a:r>
            <a:r>
              <a:rPr dirty="0" sz="1600" spc="5">
                <a:latin typeface="微软雅黑"/>
                <a:cs typeface="微软雅黑"/>
              </a:rPr>
              <a:t>工</a:t>
            </a:r>
            <a:r>
              <a:rPr dirty="0" sz="1600" spc="-5">
                <a:latin typeface="微软雅黑"/>
                <a:cs typeface="微软雅黑"/>
              </a:rPr>
              <a:t>作，  </a:t>
            </a:r>
            <a:r>
              <a:rPr dirty="0" sz="1600" spc="-5" b="1" i="1">
                <a:latin typeface="微软雅黑"/>
                <a:cs typeface="微软雅黑"/>
              </a:rPr>
              <a:t>对本单位申请人所提交申请材料的</a:t>
            </a:r>
            <a:r>
              <a:rPr dirty="0" sz="1600" spc="5" b="1" i="1">
                <a:latin typeface="微软雅黑"/>
                <a:cs typeface="微软雅黑"/>
              </a:rPr>
              <a:t>真</a:t>
            </a:r>
            <a:r>
              <a:rPr dirty="0" sz="1600" spc="-5" b="1" i="1">
                <a:latin typeface="微软雅黑"/>
                <a:cs typeface="微软雅黑"/>
              </a:rPr>
              <a:t>实性</a:t>
            </a:r>
            <a:r>
              <a:rPr dirty="0" sz="1600" spc="5" b="1" i="1">
                <a:latin typeface="微软雅黑"/>
                <a:cs typeface="微软雅黑"/>
              </a:rPr>
              <a:t>、</a:t>
            </a:r>
            <a:r>
              <a:rPr dirty="0" sz="1600" spc="-5" b="1" i="1">
                <a:latin typeface="微软雅黑"/>
                <a:cs typeface="微软雅黑"/>
              </a:rPr>
              <a:t>完整</a:t>
            </a:r>
            <a:r>
              <a:rPr dirty="0" sz="1600" spc="5" b="1" i="1">
                <a:latin typeface="微软雅黑"/>
                <a:cs typeface="微软雅黑"/>
              </a:rPr>
              <a:t>性</a:t>
            </a:r>
            <a:r>
              <a:rPr dirty="0" sz="1600" spc="-5" b="1" i="1">
                <a:latin typeface="微软雅黑"/>
                <a:cs typeface="微软雅黑"/>
              </a:rPr>
              <a:t>和合</a:t>
            </a:r>
            <a:r>
              <a:rPr dirty="0" sz="1600" spc="5" b="1" i="1">
                <a:latin typeface="微软雅黑"/>
                <a:cs typeface="微软雅黑"/>
              </a:rPr>
              <a:t>规</a:t>
            </a:r>
            <a:r>
              <a:rPr dirty="0" sz="1600" spc="-5" b="1" i="1">
                <a:latin typeface="微软雅黑"/>
                <a:cs typeface="微软雅黑"/>
              </a:rPr>
              <a:t>性进</a:t>
            </a:r>
            <a:r>
              <a:rPr dirty="0" sz="1600" spc="5" b="1" i="1">
                <a:latin typeface="微软雅黑"/>
                <a:cs typeface="微软雅黑"/>
              </a:rPr>
              <a:t>行</a:t>
            </a:r>
            <a:r>
              <a:rPr dirty="0" sz="1600" spc="-5" b="1" i="1">
                <a:latin typeface="微软雅黑"/>
                <a:cs typeface="微软雅黑"/>
              </a:rPr>
              <a:t>审核</a:t>
            </a:r>
            <a:r>
              <a:rPr dirty="0" sz="1600" spc="5">
                <a:latin typeface="微软雅黑"/>
                <a:cs typeface="微软雅黑"/>
              </a:rPr>
              <a:t>，</a:t>
            </a:r>
            <a:r>
              <a:rPr dirty="0" sz="1600" spc="-5">
                <a:latin typeface="微软雅黑"/>
                <a:cs typeface="微软雅黑"/>
              </a:rPr>
              <a:t>并在</a:t>
            </a:r>
            <a:r>
              <a:rPr dirty="0" sz="1600" spc="5">
                <a:latin typeface="微软雅黑"/>
                <a:cs typeface="微软雅黑"/>
              </a:rPr>
              <a:t>规</a:t>
            </a:r>
            <a:r>
              <a:rPr dirty="0" sz="1600" spc="-5">
                <a:latin typeface="微软雅黑"/>
                <a:cs typeface="微软雅黑"/>
              </a:rPr>
              <a:t>定时</a:t>
            </a:r>
            <a:r>
              <a:rPr dirty="0" sz="1600" spc="5">
                <a:latin typeface="微软雅黑"/>
                <a:cs typeface="微软雅黑"/>
              </a:rPr>
              <a:t>间</a:t>
            </a:r>
            <a:r>
              <a:rPr dirty="0" sz="1600" spc="-5">
                <a:latin typeface="微软雅黑"/>
                <a:cs typeface="微软雅黑"/>
              </a:rPr>
              <a:t>内将</a:t>
            </a:r>
            <a:r>
              <a:rPr dirty="0" sz="1600" spc="5">
                <a:latin typeface="微软雅黑"/>
                <a:cs typeface="微软雅黑"/>
              </a:rPr>
              <a:t>申</a:t>
            </a:r>
            <a:r>
              <a:rPr dirty="0" sz="1600" spc="-5">
                <a:latin typeface="微软雅黑"/>
                <a:cs typeface="微软雅黑"/>
              </a:rPr>
              <a:t>请材</a:t>
            </a:r>
            <a:r>
              <a:rPr dirty="0" sz="1600" spc="5">
                <a:latin typeface="微软雅黑"/>
                <a:cs typeface="微软雅黑"/>
              </a:rPr>
              <a:t>料</a:t>
            </a:r>
            <a:r>
              <a:rPr dirty="0" sz="1600" spc="-5">
                <a:latin typeface="微软雅黑"/>
                <a:cs typeface="微软雅黑"/>
              </a:rPr>
              <a:t>报送</a:t>
            </a:r>
            <a:r>
              <a:rPr dirty="0" sz="1600" spc="5">
                <a:latin typeface="微软雅黑"/>
                <a:cs typeface="微软雅黑"/>
              </a:rPr>
              <a:t>上</a:t>
            </a:r>
            <a:r>
              <a:rPr dirty="0" sz="1600" spc="-5">
                <a:latin typeface="微软雅黑"/>
                <a:cs typeface="微软雅黑"/>
              </a:rPr>
              <a:t>级依托 单位。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413" y="922893"/>
            <a:ext cx="6651265" cy="436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804" y="176626"/>
            <a:ext cx="26162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000000"/>
                </a:solidFill>
                <a:latin typeface="黑体"/>
                <a:cs typeface="黑体"/>
              </a:rPr>
              <a:t>02.退回项目申请书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395" y="779983"/>
            <a:ext cx="6814820" cy="4563745"/>
          </a:xfrm>
          <a:custGeom>
            <a:avLst/>
            <a:gdLst/>
            <a:ahLst/>
            <a:cxnLst/>
            <a:rect l="l" t="t" r="r" b="b"/>
            <a:pathLst>
              <a:path w="6814820" h="4563745">
                <a:moveTo>
                  <a:pt x="0" y="0"/>
                </a:moveTo>
                <a:lnTo>
                  <a:pt x="6814540" y="0"/>
                </a:lnTo>
                <a:lnTo>
                  <a:pt x="6814540" y="4563440"/>
                </a:lnTo>
                <a:lnTo>
                  <a:pt x="0" y="45634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362614" y="623798"/>
            <a:ext cx="4463415" cy="162560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400">
                <a:latin typeface="微软雅黑"/>
                <a:cs typeface="微软雅黑"/>
              </a:rPr>
              <a:t>说明：</a:t>
            </a:r>
            <a:endParaRPr sz="1400">
              <a:latin typeface="微软雅黑"/>
              <a:cs typeface="微软雅黑"/>
            </a:endParaRPr>
          </a:p>
          <a:p>
            <a:pPr marL="355600" marR="5080" indent="-342900">
              <a:lnSpc>
                <a:spcPct val="15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400">
                <a:latin typeface="微软雅黑"/>
                <a:cs typeface="微软雅黑"/>
              </a:rPr>
              <a:t>选择状态为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“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等待依托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单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位确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认</a:t>
            </a:r>
            <a:r>
              <a:rPr dirty="0" sz="1400">
                <a:latin typeface="微软雅黑"/>
                <a:cs typeface="微软雅黑"/>
              </a:rPr>
              <a:t>”且</a:t>
            </a:r>
            <a:r>
              <a:rPr dirty="0" sz="1400" spc="-15">
                <a:latin typeface="微软雅黑"/>
                <a:cs typeface="微软雅黑"/>
              </a:rPr>
              <a:t>填</a:t>
            </a:r>
            <a:r>
              <a:rPr dirty="0" sz="1400">
                <a:latin typeface="微软雅黑"/>
                <a:cs typeface="微软雅黑"/>
              </a:rPr>
              <a:t>写不</a:t>
            </a:r>
            <a:r>
              <a:rPr dirty="0" sz="1400" spc="-15">
                <a:latin typeface="微软雅黑"/>
                <a:cs typeface="微软雅黑"/>
              </a:rPr>
              <a:t>合</a:t>
            </a:r>
            <a:r>
              <a:rPr dirty="0" sz="1400">
                <a:latin typeface="微软雅黑"/>
                <a:cs typeface="微软雅黑"/>
              </a:rPr>
              <a:t>格的项 目申请书</a:t>
            </a:r>
            <a:endParaRPr sz="14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400">
                <a:latin typeface="微软雅黑"/>
                <a:cs typeface="微软雅黑"/>
              </a:rPr>
              <a:t>单选或多选择项目后，</a:t>
            </a:r>
            <a:r>
              <a:rPr dirty="0" sz="1400" spc="-15">
                <a:latin typeface="微软雅黑"/>
                <a:cs typeface="微软雅黑"/>
              </a:rPr>
              <a:t>点</a:t>
            </a:r>
            <a:r>
              <a:rPr dirty="0" sz="1400">
                <a:latin typeface="微软雅黑"/>
                <a:cs typeface="微软雅黑"/>
              </a:rPr>
              <a:t>击【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退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回修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改</a:t>
            </a:r>
            <a:r>
              <a:rPr dirty="0" sz="1400">
                <a:latin typeface="微软雅黑"/>
                <a:cs typeface="微软雅黑"/>
              </a:rPr>
              <a:t>】</a:t>
            </a:r>
            <a:endParaRPr sz="14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400">
                <a:latin typeface="微软雅黑"/>
                <a:cs typeface="微软雅黑"/>
              </a:rPr>
              <a:t>填写项目申请书审核意</a:t>
            </a:r>
            <a:r>
              <a:rPr dirty="0" sz="1400" spc="-15">
                <a:latin typeface="微软雅黑"/>
                <a:cs typeface="微软雅黑"/>
              </a:rPr>
              <a:t>见</a:t>
            </a:r>
            <a:r>
              <a:rPr dirty="0" sz="1400">
                <a:latin typeface="微软雅黑"/>
                <a:cs typeface="微软雅黑"/>
              </a:rPr>
              <a:t>，并</a:t>
            </a:r>
            <a:r>
              <a:rPr dirty="0" sz="1400" spc="-15">
                <a:latin typeface="微软雅黑"/>
                <a:cs typeface="微软雅黑"/>
              </a:rPr>
              <a:t>点</a:t>
            </a:r>
            <a:r>
              <a:rPr dirty="0" sz="1400">
                <a:latin typeface="微软雅黑"/>
                <a:cs typeface="微软雅黑"/>
              </a:rPr>
              <a:t>击【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退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回修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改</a:t>
            </a:r>
            <a:r>
              <a:rPr dirty="0" sz="1400">
                <a:latin typeface="微软雅黑"/>
                <a:cs typeface="微软雅黑"/>
              </a:rPr>
              <a:t>】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9571" y="2650291"/>
            <a:ext cx="4406900" cy="194627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温馨提醒：</a:t>
            </a:r>
            <a:endParaRPr sz="1400">
              <a:latin typeface="微软雅黑"/>
              <a:cs typeface="微软雅黑"/>
            </a:endParaRPr>
          </a:p>
          <a:p>
            <a:pPr algn="just" marL="299085" marR="5080" indent="-287020">
              <a:lnSpc>
                <a:spcPct val="15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院系所联系人只能退回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“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等待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依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托单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位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确认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”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的项目 申请书</a:t>
            </a:r>
            <a:endParaRPr sz="1400">
              <a:latin typeface="微软雅黑"/>
              <a:cs typeface="微软雅黑"/>
            </a:endParaRPr>
          </a:p>
          <a:p>
            <a:pPr algn="just" marL="299085" marR="5080" indent="-287020">
              <a:lnSpc>
                <a:spcPct val="15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已经通过依托单位审核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确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认和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“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基金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委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已接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收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”状态 的申请书，需要分别联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系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依托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单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位和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基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金委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相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关部门 退回修改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7083" y="4134548"/>
            <a:ext cx="6616872" cy="372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0718" y="3843285"/>
            <a:ext cx="262890" cy="255904"/>
          </a:xfrm>
          <a:custGeom>
            <a:avLst/>
            <a:gdLst/>
            <a:ahLst/>
            <a:cxnLst/>
            <a:rect l="l" t="t" r="r" b="b"/>
            <a:pathLst>
              <a:path w="262890" h="255904">
                <a:moveTo>
                  <a:pt x="131445" y="0"/>
                </a:moveTo>
                <a:lnTo>
                  <a:pt x="80281" y="10055"/>
                </a:lnTo>
                <a:lnTo>
                  <a:pt x="38500" y="37477"/>
                </a:lnTo>
                <a:lnTo>
                  <a:pt x="10329" y="78149"/>
                </a:lnTo>
                <a:lnTo>
                  <a:pt x="0" y="127952"/>
                </a:lnTo>
                <a:lnTo>
                  <a:pt x="10329" y="177755"/>
                </a:lnTo>
                <a:lnTo>
                  <a:pt x="38500" y="218427"/>
                </a:lnTo>
                <a:lnTo>
                  <a:pt x="80281" y="245849"/>
                </a:lnTo>
                <a:lnTo>
                  <a:pt x="131445" y="255904"/>
                </a:lnTo>
                <a:lnTo>
                  <a:pt x="182608" y="245849"/>
                </a:lnTo>
                <a:lnTo>
                  <a:pt x="224389" y="218427"/>
                </a:lnTo>
                <a:lnTo>
                  <a:pt x="252560" y="177755"/>
                </a:lnTo>
                <a:lnTo>
                  <a:pt x="262890" y="127952"/>
                </a:lnTo>
                <a:lnTo>
                  <a:pt x="252560" y="78149"/>
                </a:lnTo>
                <a:lnTo>
                  <a:pt x="224389" y="37477"/>
                </a:lnTo>
                <a:lnTo>
                  <a:pt x="182608" y="10055"/>
                </a:lnTo>
                <a:lnTo>
                  <a:pt x="13144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1415" y="2331114"/>
            <a:ext cx="262890" cy="255904"/>
          </a:xfrm>
          <a:custGeom>
            <a:avLst/>
            <a:gdLst/>
            <a:ahLst/>
            <a:cxnLst/>
            <a:rect l="l" t="t" r="r" b="b"/>
            <a:pathLst>
              <a:path w="262890" h="255905">
                <a:moveTo>
                  <a:pt x="131445" y="0"/>
                </a:moveTo>
                <a:lnTo>
                  <a:pt x="80281" y="10055"/>
                </a:lnTo>
                <a:lnTo>
                  <a:pt x="38500" y="37477"/>
                </a:lnTo>
                <a:lnTo>
                  <a:pt x="10329" y="78149"/>
                </a:lnTo>
                <a:lnTo>
                  <a:pt x="0" y="127952"/>
                </a:lnTo>
                <a:lnTo>
                  <a:pt x="10329" y="177755"/>
                </a:lnTo>
                <a:lnTo>
                  <a:pt x="38500" y="218427"/>
                </a:lnTo>
                <a:lnTo>
                  <a:pt x="80281" y="245849"/>
                </a:lnTo>
                <a:lnTo>
                  <a:pt x="131445" y="255904"/>
                </a:lnTo>
                <a:lnTo>
                  <a:pt x="182608" y="245849"/>
                </a:lnTo>
                <a:lnTo>
                  <a:pt x="224389" y="218427"/>
                </a:lnTo>
                <a:lnTo>
                  <a:pt x="252560" y="177755"/>
                </a:lnTo>
                <a:lnTo>
                  <a:pt x="262890" y="127952"/>
                </a:lnTo>
                <a:lnTo>
                  <a:pt x="252560" y="78149"/>
                </a:lnTo>
                <a:lnTo>
                  <a:pt x="224389" y="37477"/>
                </a:lnTo>
                <a:lnTo>
                  <a:pt x="182608" y="10055"/>
                </a:lnTo>
                <a:lnTo>
                  <a:pt x="13144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3687" y="4416145"/>
            <a:ext cx="216385" cy="286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9292" y="3191678"/>
            <a:ext cx="90805" cy="940435"/>
          </a:xfrm>
          <a:custGeom>
            <a:avLst/>
            <a:gdLst/>
            <a:ahLst/>
            <a:cxnLst/>
            <a:rect l="l" t="t" r="r" b="b"/>
            <a:pathLst>
              <a:path w="90804" h="940435">
                <a:moveTo>
                  <a:pt x="90309" y="940053"/>
                </a:moveTo>
                <a:lnTo>
                  <a:pt x="90309" y="457453"/>
                </a:lnTo>
                <a:lnTo>
                  <a:pt x="0" y="457453"/>
                </a:lnTo>
                <a:lnTo>
                  <a:pt x="0" y="0"/>
                </a:lnTo>
              </a:path>
            </a:pathLst>
          </a:custGeom>
          <a:ln w="25400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4849" y="3191681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76200"/>
                </a:moveTo>
                <a:lnTo>
                  <a:pt x="44437" y="0"/>
                </a:lnTo>
                <a:lnTo>
                  <a:pt x="88900" y="76187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62459" y="2065870"/>
            <a:ext cx="2593473" cy="17102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1640" y="2946400"/>
            <a:ext cx="495297" cy="2201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76843" y="3420745"/>
            <a:ext cx="262890" cy="255904"/>
          </a:xfrm>
          <a:custGeom>
            <a:avLst/>
            <a:gdLst/>
            <a:ahLst/>
            <a:cxnLst/>
            <a:rect l="l" t="t" r="r" b="b"/>
            <a:pathLst>
              <a:path w="262889" h="255904">
                <a:moveTo>
                  <a:pt x="131445" y="0"/>
                </a:moveTo>
                <a:lnTo>
                  <a:pt x="80281" y="10055"/>
                </a:lnTo>
                <a:lnTo>
                  <a:pt x="38500" y="37477"/>
                </a:lnTo>
                <a:lnTo>
                  <a:pt x="10329" y="78149"/>
                </a:lnTo>
                <a:lnTo>
                  <a:pt x="0" y="127952"/>
                </a:lnTo>
                <a:lnTo>
                  <a:pt x="10329" y="177755"/>
                </a:lnTo>
                <a:lnTo>
                  <a:pt x="38500" y="218427"/>
                </a:lnTo>
                <a:lnTo>
                  <a:pt x="80281" y="245849"/>
                </a:lnTo>
                <a:lnTo>
                  <a:pt x="131445" y="255904"/>
                </a:lnTo>
                <a:lnTo>
                  <a:pt x="182608" y="245849"/>
                </a:lnTo>
                <a:lnTo>
                  <a:pt x="224389" y="218427"/>
                </a:lnTo>
                <a:lnTo>
                  <a:pt x="252560" y="177755"/>
                </a:lnTo>
                <a:lnTo>
                  <a:pt x="262890" y="127952"/>
                </a:lnTo>
                <a:lnTo>
                  <a:pt x="252560" y="78149"/>
                </a:lnTo>
                <a:lnTo>
                  <a:pt x="224389" y="37477"/>
                </a:lnTo>
                <a:lnTo>
                  <a:pt x="182608" y="10055"/>
                </a:lnTo>
                <a:lnTo>
                  <a:pt x="13144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39395" y="2333589"/>
            <a:ext cx="6814820" cy="175196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8422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algn="ctr" marR="26797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3335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9289" y="2717800"/>
            <a:ext cx="2751455" cy="544830"/>
          </a:xfrm>
          <a:custGeom>
            <a:avLst/>
            <a:gdLst/>
            <a:ahLst/>
            <a:cxnLst/>
            <a:rect l="l" t="t" r="r" b="b"/>
            <a:pathLst>
              <a:path w="2751454" h="544829">
                <a:moveTo>
                  <a:pt x="0" y="228600"/>
                </a:moveTo>
                <a:lnTo>
                  <a:pt x="0" y="0"/>
                </a:lnTo>
                <a:lnTo>
                  <a:pt x="1512011" y="0"/>
                </a:lnTo>
                <a:lnTo>
                  <a:pt x="1512011" y="544487"/>
                </a:lnTo>
                <a:lnTo>
                  <a:pt x="2751213" y="544487"/>
                </a:lnTo>
              </a:path>
            </a:pathLst>
          </a:custGeom>
          <a:ln w="25400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94309" y="3217835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343" y="1040584"/>
            <a:ext cx="6652929" cy="4368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804" y="199486"/>
            <a:ext cx="26162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000000"/>
                </a:solidFill>
                <a:latin typeface="黑体"/>
                <a:cs typeface="黑体"/>
              </a:rPr>
              <a:t>03.同意项目申请书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344" y="882256"/>
            <a:ext cx="6840220" cy="4622165"/>
          </a:xfrm>
          <a:custGeom>
            <a:avLst/>
            <a:gdLst/>
            <a:ahLst/>
            <a:cxnLst/>
            <a:rect l="l" t="t" r="r" b="b"/>
            <a:pathLst>
              <a:path w="6840220" h="4622165">
                <a:moveTo>
                  <a:pt x="0" y="0"/>
                </a:moveTo>
                <a:lnTo>
                  <a:pt x="6839851" y="0"/>
                </a:lnTo>
                <a:lnTo>
                  <a:pt x="6839851" y="4621733"/>
                </a:lnTo>
                <a:lnTo>
                  <a:pt x="0" y="46217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362474" y="623798"/>
            <a:ext cx="4463415" cy="130556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400">
                <a:latin typeface="微软雅黑"/>
                <a:cs typeface="微软雅黑"/>
              </a:rPr>
              <a:t>说明：</a:t>
            </a:r>
            <a:endParaRPr sz="1400">
              <a:latin typeface="微软雅黑"/>
              <a:cs typeface="微软雅黑"/>
            </a:endParaRPr>
          </a:p>
          <a:p>
            <a:pPr marL="354965" marR="5080" indent="-342900">
              <a:lnSpc>
                <a:spcPct val="15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400">
                <a:latin typeface="微软雅黑"/>
                <a:cs typeface="微软雅黑"/>
              </a:rPr>
              <a:t>单项或批量选择状态为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“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等待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依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托单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位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审核</a:t>
            </a:r>
            <a:r>
              <a:rPr dirty="0" sz="1400" spc="-15">
                <a:latin typeface="微软雅黑"/>
                <a:cs typeface="微软雅黑"/>
              </a:rPr>
              <a:t>”</a:t>
            </a:r>
            <a:r>
              <a:rPr dirty="0" sz="1400">
                <a:latin typeface="微软雅黑"/>
                <a:cs typeface="微软雅黑"/>
              </a:rPr>
              <a:t>并且填 写合格的项目申请书</a:t>
            </a:r>
            <a:endParaRPr sz="14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400">
                <a:latin typeface="微软雅黑"/>
                <a:cs typeface="微软雅黑"/>
              </a:rPr>
              <a:t>点击【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二级单位审核</a:t>
            </a:r>
            <a:r>
              <a:rPr dirty="0" sz="1400">
                <a:latin typeface="微软雅黑"/>
                <a:cs typeface="微软雅黑"/>
              </a:rPr>
              <a:t>】</a:t>
            </a:r>
            <a:r>
              <a:rPr dirty="0" sz="1400" spc="-15">
                <a:latin typeface="微软雅黑"/>
                <a:cs typeface="微软雅黑"/>
              </a:rPr>
              <a:t>，</a:t>
            </a:r>
            <a:r>
              <a:rPr dirty="0" sz="1400">
                <a:latin typeface="微软雅黑"/>
                <a:cs typeface="微软雅黑"/>
              </a:rPr>
              <a:t>同意</a:t>
            </a:r>
            <a:r>
              <a:rPr dirty="0" sz="1400" spc="-15">
                <a:latin typeface="微软雅黑"/>
                <a:cs typeface="微软雅黑"/>
              </a:rPr>
              <a:t>通</a:t>
            </a:r>
            <a:r>
              <a:rPr dirty="0" sz="1400">
                <a:latin typeface="微软雅黑"/>
                <a:cs typeface="微软雅黑"/>
              </a:rPr>
              <a:t>过提</a:t>
            </a:r>
            <a:r>
              <a:rPr dirty="0" sz="1400" spc="-15">
                <a:latin typeface="微软雅黑"/>
                <a:cs typeface="微软雅黑"/>
              </a:rPr>
              <a:t>交</a:t>
            </a:r>
            <a:r>
              <a:rPr dirty="0" sz="1400">
                <a:latin typeface="微软雅黑"/>
                <a:cs typeface="微软雅黑"/>
              </a:rPr>
              <a:t>的项</a:t>
            </a:r>
            <a:r>
              <a:rPr dirty="0" sz="1400" spc="-15">
                <a:latin typeface="微软雅黑"/>
                <a:cs typeface="微软雅黑"/>
              </a:rPr>
              <a:t>目</a:t>
            </a:r>
            <a:r>
              <a:rPr dirty="0" sz="1400">
                <a:latin typeface="微软雅黑"/>
                <a:cs typeface="微软雅黑"/>
              </a:rPr>
              <a:t>申请书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2487" y="2442504"/>
            <a:ext cx="4407535" cy="1625600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温馨提醒：</a:t>
            </a:r>
            <a:endParaRPr sz="1400">
              <a:latin typeface="微软雅黑"/>
              <a:cs typeface="微软雅黑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请在基金委规定的截止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时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间前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对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项目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申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请书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进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行审核</a:t>
            </a:r>
            <a:endParaRPr sz="1400">
              <a:latin typeface="微软雅黑"/>
              <a:cs typeface="微软雅黑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您可以批量同意通过项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目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申请书</a:t>
            </a:r>
            <a:endParaRPr sz="1400">
              <a:latin typeface="微软雅黑"/>
              <a:cs typeface="微软雅黑"/>
            </a:endParaRPr>
          </a:p>
          <a:p>
            <a:pPr marL="299085" marR="5080" indent="-287020">
              <a:lnSpc>
                <a:spcPct val="15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项目申请书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“二级单位</a:t>
            </a:r>
            <a:r>
              <a:rPr dirty="0" sz="1400" spc="-15" b="1" i="1">
                <a:solidFill>
                  <a:srgbClr val="3C69C2"/>
                </a:solidFill>
                <a:latin typeface="微软雅黑"/>
                <a:cs typeface="微软雅黑"/>
              </a:rPr>
              <a:t>审</a:t>
            </a:r>
            <a:r>
              <a:rPr dirty="0" sz="1400" b="1" i="1">
                <a:solidFill>
                  <a:srgbClr val="3C69C2"/>
                </a:solidFill>
                <a:latin typeface="微软雅黑"/>
                <a:cs typeface="微软雅黑"/>
              </a:rPr>
              <a:t>核”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只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是辅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助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依托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单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位审核 检查，最终由依托单位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确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认后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提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交至</a:t>
            </a:r>
            <a:r>
              <a:rPr dirty="0" sz="1400" spc="-15">
                <a:solidFill>
                  <a:srgbClr val="3C69C2"/>
                </a:solidFill>
                <a:latin typeface="微软雅黑"/>
                <a:cs typeface="微软雅黑"/>
              </a:rPr>
              <a:t>基</a:t>
            </a:r>
            <a:r>
              <a:rPr dirty="0" sz="1400">
                <a:solidFill>
                  <a:srgbClr val="3C69C2"/>
                </a:solidFill>
                <a:latin typeface="微软雅黑"/>
                <a:cs typeface="微软雅黑"/>
              </a:rPr>
              <a:t>金委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0400" y="4244621"/>
            <a:ext cx="6610232" cy="378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4739" y="2703829"/>
            <a:ext cx="1706880" cy="464184"/>
          </a:xfrm>
          <a:custGeom>
            <a:avLst/>
            <a:gdLst/>
            <a:ahLst/>
            <a:cxnLst/>
            <a:rect l="l" t="t" r="r" b="b"/>
            <a:pathLst>
              <a:path w="1706880" h="464185">
                <a:moveTo>
                  <a:pt x="0" y="464185"/>
                </a:moveTo>
                <a:lnTo>
                  <a:pt x="0" y="0"/>
                </a:lnTo>
                <a:lnTo>
                  <a:pt x="1706499" y="0"/>
                </a:lnTo>
              </a:path>
            </a:pathLst>
          </a:custGeom>
          <a:ln w="25400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25041" y="2659374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30695" y="2350330"/>
            <a:ext cx="290195" cy="288290"/>
          </a:xfrm>
          <a:custGeom>
            <a:avLst/>
            <a:gdLst/>
            <a:ahLst/>
            <a:cxnLst/>
            <a:rect l="l" t="t" r="r" b="b"/>
            <a:pathLst>
              <a:path w="290194" h="288289">
                <a:moveTo>
                  <a:pt x="145097" y="0"/>
                </a:moveTo>
                <a:lnTo>
                  <a:pt x="99234" y="7349"/>
                </a:lnTo>
                <a:lnTo>
                  <a:pt x="59403" y="27813"/>
                </a:lnTo>
                <a:lnTo>
                  <a:pt x="27994" y="59017"/>
                </a:lnTo>
                <a:lnTo>
                  <a:pt x="7396" y="98586"/>
                </a:lnTo>
                <a:lnTo>
                  <a:pt x="0" y="144145"/>
                </a:lnTo>
                <a:lnTo>
                  <a:pt x="7396" y="189703"/>
                </a:lnTo>
                <a:lnTo>
                  <a:pt x="27994" y="229272"/>
                </a:lnTo>
                <a:lnTo>
                  <a:pt x="59403" y="260476"/>
                </a:lnTo>
                <a:lnTo>
                  <a:pt x="99234" y="280940"/>
                </a:lnTo>
                <a:lnTo>
                  <a:pt x="145097" y="288290"/>
                </a:lnTo>
                <a:lnTo>
                  <a:pt x="190960" y="280940"/>
                </a:lnTo>
                <a:lnTo>
                  <a:pt x="230791" y="260476"/>
                </a:lnTo>
                <a:lnTo>
                  <a:pt x="262200" y="229272"/>
                </a:lnTo>
                <a:lnTo>
                  <a:pt x="282798" y="189703"/>
                </a:lnTo>
                <a:lnTo>
                  <a:pt x="290195" y="144145"/>
                </a:lnTo>
                <a:lnTo>
                  <a:pt x="282798" y="98586"/>
                </a:lnTo>
                <a:lnTo>
                  <a:pt x="262200" y="59017"/>
                </a:lnTo>
                <a:lnTo>
                  <a:pt x="230791" y="27813"/>
                </a:lnTo>
                <a:lnTo>
                  <a:pt x="190960" y="7349"/>
                </a:lnTo>
                <a:lnTo>
                  <a:pt x="14509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6955" y="3827166"/>
            <a:ext cx="262890" cy="255904"/>
          </a:xfrm>
          <a:custGeom>
            <a:avLst/>
            <a:gdLst/>
            <a:ahLst/>
            <a:cxnLst/>
            <a:rect l="l" t="t" r="r" b="b"/>
            <a:pathLst>
              <a:path w="262890" h="255904">
                <a:moveTo>
                  <a:pt x="131445" y="0"/>
                </a:moveTo>
                <a:lnTo>
                  <a:pt x="80281" y="10055"/>
                </a:lnTo>
                <a:lnTo>
                  <a:pt x="38500" y="37477"/>
                </a:lnTo>
                <a:lnTo>
                  <a:pt x="10329" y="78149"/>
                </a:lnTo>
                <a:lnTo>
                  <a:pt x="0" y="127952"/>
                </a:lnTo>
                <a:lnTo>
                  <a:pt x="10329" y="177755"/>
                </a:lnTo>
                <a:lnTo>
                  <a:pt x="38500" y="218427"/>
                </a:lnTo>
                <a:lnTo>
                  <a:pt x="80281" y="245849"/>
                </a:lnTo>
                <a:lnTo>
                  <a:pt x="131445" y="255904"/>
                </a:lnTo>
                <a:lnTo>
                  <a:pt x="182608" y="245849"/>
                </a:lnTo>
                <a:lnTo>
                  <a:pt x="224389" y="218427"/>
                </a:lnTo>
                <a:lnTo>
                  <a:pt x="252560" y="177755"/>
                </a:lnTo>
                <a:lnTo>
                  <a:pt x="262890" y="127952"/>
                </a:lnTo>
                <a:lnTo>
                  <a:pt x="252560" y="78149"/>
                </a:lnTo>
                <a:lnTo>
                  <a:pt x="224389" y="37477"/>
                </a:lnTo>
                <a:lnTo>
                  <a:pt x="182608" y="10055"/>
                </a:lnTo>
                <a:lnTo>
                  <a:pt x="13144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43344" y="2368999"/>
            <a:ext cx="6840220" cy="170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8272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25450">
              <a:lnSpc>
                <a:spcPct val="100000"/>
              </a:lnSpc>
              <a:spcBef>
                <a:spcPts val="1195"/>
              </a:spcBef>
            </a:pPr>
            <a:r>
              <a:rPr dirty="0" sz="140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6709" y="3273153"/>
            <a:ext cx="587375" cy="949325"/>
          </a:xfrm>
          <a:custGeom>
            <a:avLst/>
            <a:gdLst/>
            <a:ahLst/>
            <a:cxnLst/>
            <a:rect l="l" t="t" r="r" b="b"/>
            <a:pathLst>
              <a:path w="587375" h="949325">
                <a:moveTo>
                  <a:pt x="0" y="948893"/>
                </a:moveTo>
                <a:lnTo>
                  <a:pt x="0" y="461873"/>
                </a:lnTo>
                <a:lnTo>
                  <a:pt x="587019" y="461873"/>
                </a:lnTo>
                <a:lnTo>
                  <a:pt x="587019" y="0"/>
                </a:lnTo>
              </a:path>
            </a:pathLst>
          </a:custGeom>
          <a:ln w="25399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39294" y="3273157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76200"/>
                </a:moveTo>
                <a:lnTo>
                  <a:pt x="44437" y="0"/>
                </a:lnTo>
                <a:lnTo>
                  <a:pt x="88900" y="76187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847" y="4451673"/>
            <a:ext cx="254428" cy="335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63672" y="2411945"/>
            <a:ext cx="2809870" cy="504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58909" y="2407170"/>
            <a:ext cx="2819400" cy="514350"/>
          </a:xfrm>
          <a:custGeom>
            <a:avLst/>
            <a:gdLst/>
            <a:ahLst/>
            <a:cxnLst/>
            <a:rect l="l" t="t" r="r" b="b"/>
            <a:pathLst>
              <a:path w="2819400" h="514350">
                <a:moveTo>
                  <a:pt x="0" y="0"/>
                </a:moveTo>
                <a:lnTo>
                  <a:pt x="2819400" y="0"/>
                </a:lnTo>
                <a:lnTo>
                  <a:pt x="2819400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7A8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97017" y="2521470"/>
            <a:ext cx="866775" cy="304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1514" y="3068129"/>
            <a:ext cx="564434" cy="1798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74590"/>
            <a:ext cx="12178665" cy="1883410"/>
          </a:xfrm>
          <a:custGeom>
            <a:avLst/>
            <a:gdLst/>
            <a:ahLst/>
            <a:cxnLst/>
            <a:rect l="l" t="t" r="r" b="b"/>
            <a:pathLst>
              <a:path w="12178665" h="1883409">
                <a:moveTo>
                  <a:pt x="0" y="1883410"/>
                </a:moveTo>
                <a:lnTo>
                  <a:pt x="12178360" y="1883410"/>
                </a:lnTo>
                <a:lnTo>
                  <a:pt x="12178360" y="0"/>
                </a:lnTo>
                <a:lnTo>
                  <a:pt x="0" y="0"/>
                </a:lnTo>
                <a:lnTo>
                  <a:pt x="0" y="1883410"/>
                </a:lnTo>
                <a:close/>
              </a:path>
            </a:pathLst>
          </a:custGeom>
          <a:solidFill>
            <a:srgbClr val="F2F6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974590"/>
            <a:ext cx="12178665" cy="1883410"/>
          </a:xfrm>
          <a:custGeom>
            <a:avLst/>
            <a:gdLst/>
            <a:ahLst/>
            <a:cxnLst/>
            <a:rect l="l" t="t" r="r" b="b"/>
            <a:pathLst>
              <a:path w="12178665" h="1883409">
                <a:moveTo>
                  <a:pt x="0" y="0"/>
                </a:moveTo>
                <a:lnTo>
                  <a:pt x="12178347" y="0"/>
                </a:lnTo>
                <a:lnTo>
                  <a:pt x="12178347" y="1883410"/>
                </a:lnTo>
              </a:path>
            </a:pathLst>
          </a:custGeom>
          <a:ln w="12700">
            <a:solidFill>
              <a:srgbClr val="F2F6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67519" y="939229"/>
            <a:ext cx="5974080" cy="13423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97965" marR="5080" indent="-1485900">
              <a:lnSpc>
                <a:spcPct val="120000"/>
              </a:lnSpc>
              <a:spcBef>
                <a:spcPts val="100"/>
              </a:spcBef>
            </a:pPr>
            <a:r>
              <a:rPr dirty="0" spc="10"/>
              <a:t>感谢各</a:t>
            </a:r>
            <a:r>
              <a:rPr dirty="0"/>
              <a:t>位长期以来对信息中心 </a:t>
            </a:r>
            <a:r>
              <a:rPr dirty="0" spc="10"/>
              <a:t>工作的</a:t>
            </a:r>
            <a:r>
              <a:rPr dirty="0"/>
              <a:t>热情支持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05701" y="6764942"/>
            <a:ext cx="734060" cy="56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40"/>
              </a:lnSpc>
              <a:tabLst>
                <a:tab pos="705485" algn="l"/>
              </a:tabLst>
            </a:pPr>
            <a:r>
              <a:rPr dirty="0" sz="400" spc="-229">
                <a:solidFill>
                  <a:srgbClr val="FFFFFF"/>
                </a:solidFill>
                <a:latin typeface="Arial"/>
                <a:cs typeface="Arial"/>
              </a:rPr>
              <a:t>777</a:t>
            </a:r>
            <a:r>
              <a:rPr dirty="0" sz="400" spc="-225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400" spc="-229">
                <a:solidFill>
                  <a:srgbClr val="FFFFFF"/>
                </a:solidFill>
                <a:latin typeface="Arial"/>
                <a:cs typeface="Arial"/>
              </a:rPr>
              <a:t>77777</a:t>
            </a:r>
            <a:r>
              <a:rPr dirty="0" sz="400" spc="-5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400" spc="-5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6162" y="5133890"/>
            <a:ext cx="4140200" cy="1427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4315">
              <a:lnSpc>
                <a:spcPct val="127800"/>
              </a:lnSpc>
              <a:spcBef>
                <a:spcPts val="100"/>
              </a:spcBef>
            </a:pPr>
            <a:r>
              <a:rPr dirty="0" u="heavy" sz="18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微软雅黑"/>
                <a:cs typeface="微软雅黑"/>
                <a:hlinkClick r:id="rId2"/>
              </a:rPr>
              <a:t>国家自然科学基金委员会</a:t>
            </a:r>
            <a:r>
              <a:rPr dirty="0" sz="1800">
                <a:solidFill>
                  <a:srgbClr val="808080"/>
                </a:solidFill>
                <a:latin typeface="微软雅黑"/>
                <a:cs typeface="微软雅黑"/>
              </a:rPr>
              <a:t>（信息中心） 服务电话</a:t>
            </a:r>
            <a:r>
              <a:rPr dirty="0" sz="1800" spc="-5">
                <a:solidFill>
                  <a:srgbClr val="808080"/>
                </a:solidFill>
                <a:latin typeface="微软雅黑"/>
                <a:cs typeface="微软雅黑"/>
              </a:rPr>
              <a:t>：010－62317474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800">
                <a:solidFill>
                  <a:srgbClr val="808080"/>
                </a:solidFill>
                <a:latin typeface="微软雅黑"/>
                <a:cs typeface="微软雅黑"/>
              </a:rPr>
              <a:t>服务邮箱</a:t>
            </a:r>
            <a:r>
              <a:rPr dirty="0" sz="1800" spc="-10">
                <a:solidFill>
                  <a:srgbClr val="808080"/>
                </a:solidFill>
                <a:latin typeface="微软雅黑"/>
                <a:cs typeface="微软雅黑"/>
              </a:rPr>
              <a:t>：</a:t>
            </a:r>
            <a:r>
              <a:rPr dirty="0" sz="1800" spc="-10">
                <a:solidFill>
                  <a:srgbClr val="808080"/>
                </a:solidFill>
                <a:latin typeface="微软雅黑"/>
                <a:cs typeface="微软雅黑"/>
                <a:hlinkClick r:id="rId3"/>
              </a:rPr>
              <a:t>support@nsfc.gov.cn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>
                <a:solidFill>
                  <a:srgbClr val="808080"/>
                </a:solidFill>
                <a:latin typeface="微软雅黑"/>
                <a:cs typeface="微软雅黑"/>
              </a:rPr>
              <a:t>技术支持：</a:t>
            </a:r>
            <a:r>
              <a:rPr dirty="0" u="heavy" sz="18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微软雅黑"/>
                <a:cs typeface="微软雅黑"/>
                <a:hlinkClick r:id="rId4"/>
              </a:rPr>
              <a:t>爱瑞思软件（深圳）有限公司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18573" y="5023434"/>
            <a:ext cx="1736725" cy="1794510"/>
          </a:xfrm>
          <a:custGeom>
            <a:avLst/>
            <a:gdLst/>
            <a:ahLst/>
            <a:cxnLst/>
            <a:rect l="l" t="t" r="r" b="b"/>
            <a:pathLst>
              <a:path w="1736725" h="1794509">
                <a:moveTo>
                  <a:pt x="0" y="0"/>
                </a:moveTo>
                <a:lnTo>
                  <a:pt x="1736204" y="0"/>
                </a:lnTo>
                <a:lnTo>
                  <a:pt x="1736204" y="1794078"/>
                </a:lnTo>
                <a:lnTo>
                  <a:pt x="0" y="1794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99498" y="5082464"/>
            <a:ext cx="1583653" cy="1583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972307" y="6585753"/>
            <a:ext cx="14535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808080"/>
                </a:solidFill>
                <a:latin typeface="微软雅黑"/>
                <a:cs typeface="微软雅黑"/>
              </a:rPr>
              <a:t>国家自然科学基金委员会公</a:t>
            </a:r>
            <a:r>
              <a:rPr dirty="0" sz="800" spc="-15">
                <a:solidFill>
                  <a:srgbClr val="808080"/>
                </a:solidFill>
                <a:latin typeface="微软雅黑"/>
                <a:cs typeface="微软雅黑"/>
              </a:rPr>
              <a:t>众</a:t>
            </a:r>
            <a:r>
              <a:rPr dirty="0" sz="800">
                <a:solidFill>
                  <a:srgbClr val="808080"/>
                </a:solidFill>
                <a:latin typeface="微软雅黑"/>
                <a:cs typeface="微软雅黑"/>
              </a:rPr>
              <a:t>号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02943" y="5023434"/>
            <a:ext cx="1736725" cy="1794510"/>
          </a:xfrm>
          <a:custGeom>
            <a:avLst/>
            <a:gdLst/>
            <a:ahLst/>
            <a:cxnLst/>
            <a:rect l="l" t="t" r="r" b="b"/>
            <a:pathLst>
              <a:path w="1736725" h="1794509">
                <a:moveTo>
                  <a:pt x="0" y="0"/>
                </a:moveTo>
                <a:lnTo>
                  <a:pt x="1736204" y="0"/>
                </a:lnTo>
                <a:lnTo>
                  <a:pt x="1736204" y="1794078"/>
                </a:lnTo>
                <a:lnTo>
                  <a:pt x="0" y="1794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145033" y="6585753"/>
            <a:ext cx="12477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808080"/>
                </a:solidFill>
                <a:latin typeface="微软雅黑"/>
                <a:cs typeface="微软雅黑"/>
              </a:rPr>
              <a:t>扫码查看《审核申请》</a:t>
            </a:r>
            <a:r>
              <a:rPr dirty="0" sz="800" spc="-15">
                <a:solidFill>
                  <a:srgbClr val="808080"/>
                </a:solidFill>
                <a:latin typeface="微软雅黑"/>
                <a:cs typeface="微软雅黑"/>
              </a:rPr>
              <a:t>手册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54093" y="5138748"/>
            <a:ext cx="1457325" cy="1457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WS</dc:creator>
  <dc:title>如何审核项目申请书</dc:title>
  <dcterms:created xsi:type="dcterms:W3CDTF">2022-01-22T07:12:05Z</dcterms:created>
  <dcterms:modified xsi:type="dcterms:W3CDTF">2022-01-22T07:12:05Z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2022-01-19T00:00:00Z</vt:filetime>
  </property>
  <property fmtid="{D5CDD505-2E9C-101B-9397-08002B2CF9AE}" pid="3" name="Creator">
    <vt:lpwstr>Acrobat PDFMaker 15 PowerPoint 版</vt:lpwstr>
  </property>
  <property fmtid="{D5CDD505-2E9C-101B-9397-08002B2CF9AE}" pid="4" name="LastSaved">
    <vt:filetime>2022-01-22T00:00:00Z</vt:filetime>
  </property>
</Properties>
</file>