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9"/>
  </p:notesMasterIdLst>
  <p:handoutMasterIdLst>
    <p:handoutMasterId r:id="rId20"/>
  </p:handoutMasterIdLst>
  <p:sldIdLst>
    <p:sldId id="717" r:id="rId7"/>
    <p:sldId id="1657" r:id="rId8"/>
    <p:sldId id="1852" r:id="rId10"/>
    <p:sldId id="1638" r:id="rId11"/>
    <p:sldId id="1844" r:id="rId12"/>
    <p:sldId id="1845" r:id="rId13"/>
    <p:sldId id="1846" r:id="rId14"/>
    <p:sldId id="1847" r:id="rId15"/>
    <p:sldId id="1848" r:id="rId16"/>
    <p:sldId id="1849" r:id="rId17"/>
    <p:sldId id="1850" r:id="rId18"/>
    <p:sldId id="1676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8F58C6"/>
    <a:srgbClr val="003399"/>
    <a:srgbClr val="0099CC"/>
    <a:srgbClr val="FF9933"/>
    <a:srgbClr val="CC3300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28" y="-84"/>
      </p:cViewPr>
      <p:guideLst>
        <p:guide orient="horz" pos="2000"/>
        <p:guide pos="29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日期版面配置區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投影片圖像版面配置區 3"/>
          <p:cNvSpPr>
            <a:spLocks noGrp="1" noRot="1" noChangeAspect="1"/>
          </p:cNvSpPr>
          <p:nvPr>
            <p:ph type="sldImg"/>
          </p:nvPr>
        </p:nvSpPr>
        <p:spPr>
          <a:xfrm>
            <a:off x="927100" y="685800"/>
            <a:ext cx="5002213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9" name="備忘稿版面配置區 4"/>
          <p:cNvSpPr>
            <a:spLocks noGrp="1" noRot="1" noChangeAspect="1"/>
          </p:cNvSpPr>
          <p:nvPr/>
        </p:nvSpPr>
        <p:spPr>
          <a:xfrm>
            <a:off x="684213" y="4343400"/>
            <a:ext cx="5487987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按一下以編輯母片文字樣式</a:t>
            </a:r>
            <a:endParaRPr lang="en-US" altLang="x-none" sz="1200" dirty="0"/>
          </a:p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第二層</a:t>
            </a:r>
            <a:endParaRPr lang="en-US" altLang="x-none" sz="1200" dirty="0"/>
          </a:p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第三層</a:t>
            </a:r>
            <a:endParaRPr lang="en-US" altLang="x-none" sz="1200" dirty="0"/>
          </a:p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第四層</a:t>
            </a:r>
            <a:endParaRPr lang="en-US" altLang="x-none" sz="1200" dirty="0"/>
          </a:p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第五層</a:t>
            </a:r>
            <a:endParaRPr lang="zh-CN" altLang="en-US" sz="1200" dirty="0"/>
          </a:p>
        </p:txBody>
      </p:sp>
      <p:sp>
        <p:nvSpPr>
          <p:cNvPr id="512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3625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9436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52930" cy="59436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548640"/>
            <a:ext cx="8229600" cy="9906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876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876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09A-22A8-43C6-B12D-094056F59A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E9EC-C1EE-4064-B703-351A40C72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PMingLiU" panose="02020500000000000000" pitchFamily="18" charset="-12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6FC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5"/>
          <p:cNvSpPr/>
          <p:nvPr userDrawn="1"/>
        </p:nvSpPr>
        <p:spPr>
          <a:xfrm>
            <a:off x="0" y="0"/>
            <a:ext cx="9156700" cy="922338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lIns="90170" tIns="46990" rIns="90170" bIns="46990" anchor="ctr"/>
          <a:p>
            <a:pPr lvl="0" algn="ctr" eaLnBrk="0" hangingPunct="0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按一下以編輯母片標題樣式</a:t>
            </a:r>
            <a:endParaRPr lang="zh-CN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按一下以編輯母片文字樣式</a:t>
            </a:r>
            <a:endParaRPr lang="zh-CN" altLang="en-US" dirty="0"/>
          </a:p>
          <a:p>
            <a:pPr lvl="1"/>
            <a:r>
              <a:rPr lang="zh-CN" altLang="en-US" dirty="0"/>
              <a:t>第二層</a:t>
            </a:r>
            <a:endParaRPr lang="zh-CN" altLang="en-US" dirty="0"/>
          </a:p>
          <a:p>
            <a:pPr lvl="2"/>
            <a:r>
              <a:rPr lang="zh-CN" altLang="en-US" dirty="0"/>
              <a:t>第三層</a:t>
            </a:r>
            <a:endParaRPr lang="zh-CN" altLang="en-US" dirty="0"/>
          </a:p>
          <a:p>
            <a:pPr lvl="3"/>
            <a:r>
              <a:rPr lang="zh-CN" altLang="en-US" dirty="0"/>
              <a:t>第四層</a:t>
            </a:r>
            <a:endParaRPr lang="zh-CN" altLang="en-US" dirty="0"/>
          </a:p>
          <a:p>
            <a:pPr lvl="4"/>
            <a:r>
              <a:rPr lang="zh-CN" altLang="en-US" dirty="0"/>
              <a:t>第五層</a:t>
            </a:r>
            <a:endParaRPr lang="zh-CN" altLang="en-US" dirty="0"/>
          </a:p>
        </p:txBody>
      </p:sp>
      <p:sp>
        <p:nvSpPr>
          <p:cNvPr id="1029" name="矩形 15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A64AA"/>
          </a:solidFill>
          <a:ln w="9525">
            <a:noFill/>
          </a:ln>
        </p:spPr>
        <p:txBody>
          <a:bodyPr lIns="90170" tIns="46990" rIns="90170" bIns="46990" anchor="ctr"/>
          <a:p>
            <a:pPr lvl="0" algn="ctr" eaLnBrk="0" hangingPunct="0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矩形 15"/>
          <p:cNvSpPr/>
          <p:nvPr userDrawn="1"/>
        </p:nvSpPr>
        <p:spPr>
          <a:xfrm>
            <a:off x="8050213" y="6715125"/>
            <a:ext cx="1093787" cy="142875"/>
          </a:xfrm>
          <a:prstGeom prst="rect">
            <a:avLst/>
          </a:prstGeom>
          <a:solidFill>
            <a:srgbClr val="00CC99"/>
          </a:solidFill>
          <a:ln w="9525">
            <a:noFill/>
          </a:ln>
        </p:spPr>
        <p:txBody>
          <a:bodyPr lIns="90170" tIns="46990" rIns="90170" bIns="46990" anchor="ctr"/>
          <a:p>
            <a:pPr lvl="0" algn="ctr" eaLnBrk="0" hangingPunct="0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31" name="Picture 7" descr="F:\Works\IRIS爱瑞思\PPT\产品PPT\ppt_T.pngppt_T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Oval 8"/>
          <p:cNvSpPr/>
          <p:nvPr userDrawn="1"/>
        </p:nvSpPr>
        <p:spPr>
          <a:xfrm>
            <a:off x="7837488" y="142875"/>
            <a:ext cx="1101725" cy="11017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34" name="Picture 10" descr="iris_b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85138" y="593725"/>
            <a:ext cx="608012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62240" y="59690"/>
            <a:ext cx="1185545" cy="868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indent="-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2"/>
          </a:solidFill>
          <a:latin typeface="+mj-lt"/>
          <a:ea typeface="+mj-ea"/>
          <a:cs typeface="+mj-cs"/>
          <a:sym typeface="PMingLiU" panose="02020500000000000000" pitchFamily="18" charset="-120"/>
        </a:defRPr>
      </a:lvl1pPr>
      <a:lvl2pPr marL="914400" indent="-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  <a:sym typeface="PMingLiU" panose="02020500000000000000" pitchFamily="18" charset="-120"/>
        </a:defRPr>
      </a:lvl2pPr>
      <a:lvl3pPr marL="914400" indent="-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  <a:sym typeface="PMingLiU" panose="02020500000000000000" pitchFamily="18" charset="-120"/>
        </a:defRPr>
      </a:lvl3pPr>
      <a:lvl4pPr marL="914400" indent="-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  <a:sym typeface="PMingLiU" panose="02020500000000000000" pitchFamily="18" charset="-120"/>
        </a:defRPr>
      </a:lvl4pPr>
      <a:lvl5pPr marL="914400" indent="-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  <a:sym typeface="PMingLiU" panose="02020500000000000000" pitchFamily="18" charset="-120"/>
        </a:defRPr>
      </a:lvl5pPr>
      <a:lvl6pPr marL="1371600" indent="-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  <a:sym typeface="PMingLiU" panose="02020500000000000000" pitchFamily="18" charset="-120"/>
        </a:defRPr>
      </a:lvl6pPr>
      <a:lvl7pPr marL="1828800" indent="-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  <a:sym typeface="PMingLiU" panose="02020500000000000000" pitchFamily="18" charset="-120"/>
        </a:defRPr>
      </a:lvl7pPr>
      <a:lvl8pPr marL="2286000" indent="-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  <a:sym typeface="PMingLiU" panose="02020500000000000000" pitchFamily="18" charset="-120"/>
        </a:defRPr>
      </a:lvl8pPr>
      <a:lvl9pPr marL="2743200" indent="-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  <a:sym typeface="PMingLiU" panose="02020500000000000000" pitchFamily="18" charset="-12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PMingLiU" panose="02020500000000000000" pitchFamily="18" charset="-120"/>
        </a:defRPr>
      </a:lvl1pPr>
      <a:lvl2pPr marL="457200" lvl="1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PMingLiU" panose="02020500000000000000" pitchFamily="18" charset="-120"/>
        </a:defRPr>
      </a:lvl2pPr>
      <a:lvl3pPr marL="732155" lvl="2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PMingLiU" panose="02020500000000000000" pitchFamily="18" charset="-120"/>
        </a:defRPr>
      </a:lvl3pPr>
      <a:lvl4pPr marL="1006475" lvl="3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  <a:sym typeface="PMingLiU" panose="02020500000000000000" pitchFamily="18" charset="-120"/>
        </a:defRPr>
      </a:lvl4pPr>
      <a:lvl5pPr marL="1189355" lvl="4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  <a:sym typeface="PMingLiU" panose="02020500000000000000" pitchFamily="18" charset="-120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  <a:sym typeface="PMingLiU" panose="02020500000000000000" pitchFamily="18" charset="-120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  <a:sym typeface="PMingLiU" panose="02020500000000000000" pitchFamily="18" charset="-120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  <a:sym typeface="PMingLiU" panose="02020500000000000000" pitchFamily="18" charset="-120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  <a:sym typeface="PMingLiU" panose="02020500000000000000" pitchFamily="18" charset="-12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2053" name="Rectangle 2"/>
          <p:cNvSpPr/>
          <p:nvPr userDrawn="1"/>
        </p:nvSpPr>
        <p:spPr>
          <a:xfrm>
            <a:off x="0" y="4294188"/>
            <a:ext cx="9144000" cy="2565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Subtitle 1"/>
          <p:cNvSpPr txBox="1">
            <a:spLocks noChangeArrowheads="1"/>
          </p:cNvSpPr>
          <p:nvPr/>
        </p:nvSpPr>
        <p:spPr bwMode="auto">
          <a:xfrm>
            <a:off x="2916238" y="5087938"/>
            <a:ext cx="52562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爱瑞思软件（深圳）有限公司</a:t>
            </a: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5" name="Title 3"/>
          <p:cNvSpPr txBox="1">
            <a:spLocks noChangeArrowheads="1"/>
          </p:cNvSpPr>
          <p:nvPr/>
        </p:nvSpPr>
        <p:spPr bwMode="auto">
          <a:xfrm>
            <a:off x="2511425" y="3571875"/>
            <a:ext cx="619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华文中宋" panose="02010600040101010101" pitchFamily="2" charset="-122"/>
              </a:rPr>
              <a:t>财政专项资金管理平台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解决方案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56" name="Oval 5"/>
          <p:cNvSpPr/>
          <p:nvPr userDrawn="1"/>
        </p:nvSpPr>
        <p:spPr>
          <a:xfrm>
            <a:off x="623888" y="3422650"/>
            <a:ext cx="1716087" cy="171608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7" name="Oval 6"/>
          <p:cNvSpPr/>
          <p:nvPr userDrawn="1"/>
        </p:nvSpPr>
        <p:spPr>
          <a:xfrm>
            <a:off x="755650" y="3554413"/>
            <a:ext cx="1454150" cy="1452562"/>
          </a:xfrm>
          <a:prstGeom prst="ellipse">
            <a:avLst/>
          </a:prstGeom>
          <a:solidFill>
            <a:srgbClr val="00CC99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8" name="Picture 7" descr="iris_bs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2188" y="4105275"/>
            <a:ext cx="998537" cy="331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矩形 15"/>
          <p:cNvSpPr/>
          <p:nvPr userDrawn="1"/>
        </p:nvSpPr>
        <p:spPr>
          <a:xfrm>
            <a:off x="0" y="6715125"/>
            <a:ext cx="9156700" cy="142875"/>
          </a:xfrm>
          <a:prstGeom prst="rect">
            <a:avLst/>
          </a:prstGeom>
          <a:solidFill>
            <a:srgbClr val="0A64AA"/>
          </a:solidFill>
          <a:ln w="9525">
            <a:noFill/>
          </a:ln>
        </p:spPr>
        <p:txBody>
          <a:bodyPr lIns="90170" tIns="46990" rIns="90170" bIns="46990" anchor="ctr"/>
          <a:p>
            <a:pPr lvl="0" algn="ctr" eaLnBrk="0" hangingPunct="0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0" name="矩形 15"/>
          <p:cNvSpPr/>
          <p:nvPr userDrawn="1"/>
        </p:nvSpPr>
        <p:spPr>
          <a:xfrm>
            <a:off x="8050213" y="6715125"/>
            <a:ext cx="1093787" cy="142875"/>
          </a:xfrm>
          <a:prstGeom prst="rect">
            <a:avLst/>
          </a:prstGeom>
          <a:solidFill>
            <a:srgbClr val="00CC99"/>
          </a:solidFill>
          <a:ln w="9525">
            <a:noFill/>
          </a:ln>
        </p:spPr>
        <p:txBody>
          <a:bodyPr lIns="90170" tIns="46990" rIns="90170" bIns="46990" anchor="ctr"/>
          <a:p>
            <a:pPr lvl="0" algn="ctr" eaLnBrk="0" hangingPunct="0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43" y="1"/>
            <a:ext cx="81379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42" y="1143000"/>
            <a:ext cx="8137921" cy="503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2442" y="6321564"/>
            <a:ext cx="2183608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21564"/>
            <a:ext cx="30861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21564"/>
            <a:ext cx="2182413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P</a:t>
            </a:r>
            <a:fld id="{7290E9EC-C1EE-4064-B703-351A40C72E9F}" type="slidenum">
              <a:rPr lang="zh-CN" altLang="en-US" dirty="0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/>
          <p:nvPr/>
        </p:nvSpPr>
        <p:spPr>
          <a:xfrm>
            <a:off x="12700" y="4195763"/>
            <a:ext cx="9144000" cy="2565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PMingLiU" panose="02020500000000000000" pitchFamily="18" charset="-120"/>
            </a:endParaRPr>
          </a:p>
        </p:txBody>
      </p:sp>
      <p:sp>
        <p:nvSpPr>
          <p:cNvPr id="6148" name="Title 3"/>
          <p:cNvSpPr>
            <a:spLocks noGrp="1"/>
          </p:cNvSpPr>
          <p:nvPr>
            <p:ph type="ctrTitle" idx="4294967295"/>
          </p:nvPr>
        </p:nvSpPr>
        <p:spPr>
          <a:xfrm>
            <a:off x="2511425" y="3171190"/>
            <a:ext cx="6193155" cy="905510"/>
          </a:xfrm>
        </p:spPr>
        <p:txBody>
          <a:bodyPr vert="horz" wrap="square" lIns="91440" tIns="45720" rIns="91440" bIns="45720" numCol="1" anchor="ctr" anchorCtr="0" compatLnSpc="1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广东省科技业务管理阳光政务平台</a:t>
            </a:r>
            <a:b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</a:b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专家入库指引</a:t>
            </a:r>
            <a:endParaRPr kumimoji="0" lang="zh-CN" altLang="zh-CN" sz="28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101" name="Oval 5"/>
          <p:cNvSpPr/>
          <p:nvPr/>
        </p:nvSpPr>
        <p:spPr>
          <a:xfrm>
            <a:off x="623888" y="3422650"/>
            <a:ext cx="1716087" cy="171608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PMingLiU" panose="02020500000000000000" pitchFamily="18" charset="-120"/>
            </a:endParaRPr>
          </a:p>
        </p:txBody>
      </p:sp>
      <p:pic>
        <p:nvPicPr>
          <p:cNvPr id="4103" name="Picture 7" descr="iris_b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88" y="4105275"/>
            <a:ext cx="998537" cy="331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矩形 15"/>
          <p:cNvSpPr/>
          <p:nvPr/>
        </p:nvSpPr>
        <p:spPr>
          <a:xfrm>
            <a:off x="0" y="6715125"/>
            <a:ext cx="9156700" cy="142875"/>
          </a:xfrm>
          <a:prstGeom prst="rect">
            <a:avLst/>
          </a:prstGeom>
          <a:solidFill>
            <a:srgbClr val="0A64AA"/>
          </a:solidFill>
          <a:ln w="9525">
            <a:noFill/>
          </a:ln>
        </p:spPr>
        <p:txBody>
          <a:bodyPr lIns="90170" tIns="46990" rIns="90170" bIns="46990" anchor="ctr"/>
          <a:p>
            <a:pPr lvl="0" algn="ctr" eaLnBrk="0" hangingPunct="0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PMingLiU" panose="02020500000000000000" pitchFamily="18" charset="-120"/>
            </a:endParaRPr>
          </a:p>
        </p:txBody>
      </p:sp>
      <p:sp>
        <p:nvSpPr>
          <p:cNvPr id="4105" name="矩形 15"/>
          <p:cNvSpPr/>
          <p:nvPr/>
        </p:nvSpPr>
        <p:spPr>
          <a:xfrm>
            <a:off x="8050213" y="6715125"/>
            <a:ext cx="1093787" cy="142875"/>
          </a:xfrm>
          <a:prstGeom prst="rect">
            <a:avLst/>
          </a:prstGeom>
          <a:solidFill>
            <a:srgbClr val="00CC99"/>
          </a:solidFill>
          <a:ln w="9525">
            <a:noFill/>
          </a:ln>
        </p:spPr>
        <p:txBody>
          <a:bodyPr lIns="90170" tIns="46990" rIns="90170" bIns="46990" anchor="ctr"/>
          <a:p>
            <a:pPr lvl="0" algn="ctr" eaLnBrk="0" hangingPunct="0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PMingLiU" panose="02020500000000000000" pitchFamily="18" charset="-120"/>
            </a:endParaRPr>
          </a:p>
        </p:txBody>
      </p:sp>
      <p:sp>
        <p:nvSpPr>
          <p:cNvPr id="25" name="Freeform 27"/>
          <p:cNvSpPr>
            <a:spLocks noEditPoints="1"/>
          </p:cNvSpPr>
          <p:nvPr/>
        </p:nvSpPr>
        <p:spPr bwMode="auto">
          <a:xfrm>
            <a:off x="900430" y="3716655"/>
            <a:ext cx="1127125" cy="1027430"/>
          </a:xfrm>
          <a:custGeom>
            <a:avLst/>
            <a:gdLst>
              <a:gd name="T0" fmla="*/ 284 w 683"/>
              <a:gd name="T1" fmla="*/ 381 h 601"/>
              <a:gd name="T2" fmla="*/ 595 w 683"/>
              <a:gd name="T3" fmla="*/ 392 h 601"/>
              <a:gd name="T4" fmla="*/ 589 w 683"/>
              <a:gd name="T5" fmla="*/ 359 h 601"/>
              <a:gd name="T6" fmla="*/ 285 w 683"/>
              <a:gd name="T7" fmla="*/ 371 h 601"/>
              <a:gd name="T8" fmla="*/ 589 w 683"/>
              <a:gd name="T9" fmla="*/ 359 h 601"/>
              <a:gd name="T10" fmla="*/ 282 w 683"/>
              <a:gd name="T11" fmla="*/ 338 h 601"/>
              <a:gd name="T12" fmla="*/ 591 w 683"/>
              <a:gd name="T13" fmla="*/ 349 h 601"/>
              <a:gd name="T14" fmla="*/ 269 w 683"/>
              <a:gd name="T15" fmla="*/ 324 h 601"/>
              <a:gd name="T16" fmla="*/ 607 w 683"/>
              <a:gd name="T17" fmla="*/ 408 h 601"/>
              <a:gd name="T18" fmla="*/ 261 w 683"/>
              <a:gd name="T19" fmla="*/ 432 h 601"/>
              <a:gd name="T20" fmla="*/ 242 w 683"/>
              <a:gd name="T21" fmla="*/ 316 h 601"/>
              <a:gd name="T22" fmla="*/ 607 w 683"/>
              <a:gd name="T23" fmla="*/ 300 h 601"/>
              <a:gd name="T24" fmla="*/ 269 w 683"/>
              <a:gd name="T25" fmla="*/ 324 h 601"/>
              <a:gd name="T26" fmla="*/ 345 w 683"/>
              <a:gd name="T27" fmla="*/ 39 h 601"/>
              <a:gd name="T28" fmla="*/ 335 w 683"/>
              <a:gd name="T29" fmla="*/ 3 h 601"/>
              <a:gd name="T30" fmla="*/ 350 w 683"/>
              <a:gd name="T31" fmla="*/ 1 h 601"/>
              <a:gd name="T32" fmla="*/ 411 w 683"/>
              <a:gd name="T33" fmla="*/ 39 h 601"/>
              <a:gd name="T34" fmla="*/ 367 w 683"/>
              <a:gd name="T35" fmla="*/ 56 h 601"/>
              <a:gd name="T36" fmla="*/ 366 w 683"/>
              <a:gd name="T37" fmla="*/ 105 h 601"/>
              <a:gd name="T38" fmla="*/ 353 w 683"/>
              <a:gd name="T39" fmla="*/ 218 h 601"/>
              <a:gd name="T40" fmla="*/ 380 w 683"/>
              <a:gd name="T41" fmla="*/ 107 h 601"/>
              <a:gd name="T42" fmla="*/ 486 w 683"/>
              <a:gd name="T43" fmla="*/ 87 h 601"/>
              <a:gd name="T44" fmla="*/ 441 w 683"/>
              <a:gd name="T45" fmla="*/ 285 h 601"/>
              <a:gd name="T46" fmla="*/ 406 w 683"/>
              <a:gd name="T47" fmla="*/ 285 h 601"/>
              <a:gd name="T48" fmla="*/ 361 w 683"/>
              <a:gd name="T49" fmla="*/ 87 h 601"/>
              <a:gd name="T50" fmla="*/ 430 w 683"/>
              <a:gd name="T51" fmla="*/ 30 h 601"/>
              <a:gd name="T52" fmla="*/ 429 w 683"/>
              <a:gd name="T53" fmla="*/ 88 h 601"/>
              <a:gd name="T54" fmla="*/ 237 w 683"/>
              <a:gd name="T55" fmla="*/ 540 h 601"/>
              <a:gd name="T56" fmla="*/ 637 w 683"/>
              <a:gd name="T57" fmla="*/ 553 h 601"/>
              <a:gd name="T58" fmla="*/ 237 w 683"/>
              <a:gd name="T59" fmla="*/ 540 h 601"/>
              <a:gd name="T60" fmla="*/ 634 w 683"/>
              <a:gd name="T61" fmla="*/ 515 h 601"/>
              <a:gd name="T62" fmla="*/ 239 w 683"/>
              <a:gd name="T63" fmla="*/ 528 h 601"/>
              <a:gd name="T64" fmla="*/ 231 w 683"/>
              <a:gd name="T65" fmla="*/ 491 h 601"/>
              <a:gd name="T66" fmla="*/ 635 w 683"/>
              <a:gd name="T67" fmla="*/ 504 h 601"/>
              <a:gd name="T68" fmla="*/ 231 w 683"/>
              <a:gd name="T69" fmla="*/ 491 h 601"/>
              <a:gd name="T70" fmla="*/ 652 w 683"/>
              <a:gd name="T71" fmla="*/ 570 h 601"/>
              <a:gd name="T72" fmla="*/ 219 w 683"/>
              <a:gd name="T73" fmla="*/ 598 h 601"/>
              <a:gd name="T74" fmla="*/ 683 w 683"/>
              <a:gd name="T75" fmla="*/ 580 h 601"/>
              <a:gd name="T76" fmla="*/ 662 w 683"/>
              <a:gd name="T77" fmla="*/ 447 h 601"/>
              <a:gd name="T78" fmla="*/ 219 w 683"/>
              <a:gd name="T79" fmla="*/ 475 h 601"/>
              <a:gd name="T80" fmla="*/ 223 w 683"/>
              <a:gd name="T81" fmla="*/ 189 h 601"/>
              <a:gd name="T82" fmla="*/ 103 w 683"/>
              <a:gd name="T83" fmla="*/ 549 h 601"/>
              <a:gd name="T84" fmla="*/ 223 w 683"/>
              <a:gd name="T85" fmla="*/ 189 h 601"/>
              <a:gd name="T86" fmla="*/ 72 w 683"/>
              <a:gd name="T87" fmla="*/ 534 h 601"/>
              <a:gd name="T88" fmla="*/ 213 w 683"/>
              <a:gd name="T89" fmla="*/ 187 h 601"/>
              <a:gd name="T90" fmla="*/ 183 w 683"/>
              <a:gd name="T91" fmla="*/ 168 h 601"/>
              <a:gd name="T92" fmla="*/ 62 w 683"/>
              <a:gd name="T93" fmla="*/ 531 h 601"/>
              <a:gd name="T94" fmla="*/ 183 w 683"/>
              <a:gd name="T95" fmla="*/ 168 h 601"/>
              <a:gd name="T96" fmla="*/ 114 w 683"/>
              <a:gd name="T97" fmla="*/ 568 h 601"/>
              <a:gd name="T98" fmla="*/ 280 w 683"/>
              <a:gd name="T99" fmla="*/ 192 h 601"/>
              <a:gd name="T100" fmla="*/ 112 w 683"/>
              <a:gd name="T101" fmla="*/ 597 h 601"/>
              <a:gd name="T102" fmla="*/ 4 w 683"/>
              <a:gd name="T103" fmla="*/ 536 h 601"/>
              <a:gd name="T104" fmla="*/ 173 w 683"/>
              <a:gd name="T105" fmla="*/ 1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294A5A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" name="TextBox 13"/>
          <p:cNvSpPr txBox="1"/>
          <p:nvPr/>
        </p:nvSpPr>
        <p:spPr>
          <a:xfrm>
            <a:off x="3194685" y="2964498"/>
            <a:ext cx="5210175" cy="7385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zh-CN" sz="4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已有专家账号</a:t>
            </a:r>
            <a:endParaRPr 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iamond 36"/>
          <p:cNvSpPr/>
          <p:nvPr/>
        </p:nvSpPr>
        <p:spPr>
          <a:xfrm>
            <a:off x="2005277" y="2717980"/>
            <a:ext cx="1189630" cy="1189630"/>
          </a:xfrm>
          <a:prstGeom prst="diamond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22" name="TextBox 13"/>
          <p:cNvSpPr txBox="1"/>
          <p:nvPr/>
        </p:nvSpPr>
        <p:spPr>
          <a:xfrm>
            <a:off x="2301809" y="3078019"/>
            <a:ext cx="596567" cy="516255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/>
        </p:nvSpPr>
        <p:spPr>
          <a:xfrm>
            <a:off x="457200" y="-41275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914400" lvl="0" indent="-914400" eaLnBrk="0" hangingPunct="0"/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PMingLiU" panose="02020500000000000000" pitchFamily="18" charset="-120"/>
              </a:rPr>
              <a:t>更新专家个人信息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PMingLiU" panose="02020500000000000000" pitchFamily="18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9085" y="5384165"/>
            <a:ext cx="8647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评审专家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角色登陆系统，进入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个人信息维护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菜单，对专家个人信息进行维护更新后点击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，系统自动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将信息提交至单位科研管理员、推荐单位、省基金委审核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若专家接收到系统短信通知，请登陆系统接受专家信用准则。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1241425"/>
            <a:ext cx="8467090" cy="365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25800" y="2741295"/>
            <a:ext cx="23577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540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/>
        </p:nvSpPr>
        <p:spPr>
          <a:xfrm>
            <a:off x="457200" y="-41275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914400" lvl="0" indent="-914400" eaLnBrk="0" hangingPunct="0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PMingLiU" panose="02020500000000000000" pitchFamily="18" charset="-120"/>
              </a:rPr>
              <a:t>专家入库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PMingLiU" panose="02020500000000000000" pitchFamily="18" charset="-120"/>
            </a:endParaRPr>
          </a:p>
        </p:txBody>
      </p:sp>
      <p:sp>
        <p:nvSpPr>
          <p:cNvPr id="39" name="Freeform 4"/>
          <p:cNvSpPr/>
          <p:nvPr>
            <p:custDataLst>
              <p:tags r:id="rId1"/>
            </p:custDataLst>
          </p:nvPr>
        </p:nvSpPr>
        <p:spPr bwMode="gray">
          <a:xfrm>
            <a:off x="5197360" y="1379220"/>
            <a:ext cx="1751571" cy="106190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178AA1"/>
          </a:solidFill>
          <a:ln w="1270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8279" y="2696656"/>
            <a:ext cx="2740974" cy="2707375"/>
          </a:xfrm>
          <a:prstGeom prst="roundRect">
            <a:avLst>
              <a:gd name="adj" fmla="val 4690"/>
            </a:avLst>
          </a:prstGeom>
          <a:noFill/>
          <a:ln w="12700">
            <a:solidFill>
              <a:srgbClr val="778495">
                <a:lumMod val="75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506797" y="2569333"/>
            <a:ext cx="2225494" cy="429714"/>
          </a:xfrm>
          <a:prstGeom prst="roundRect">
            <a:avLst>
              <a:gd name="adj" fmla="val 50000"/>
            </a:avLst>
          </a:prstGeom>
          <a:solidFill>
            <a:srgbClr val="178AA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5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AutoShap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4783" y="2235111"/>
            <a:ext cx="2740974" cy="2707375"/>
          </a:xfrm>
          <a:prstGeom prst="roundRect">
            <a:avLst>
              <a:gd name="adj" fmla="val 4690"/>
            </a:avLst>
          </a:prstGeom>
          <a:noFill/>
          <a:ln w="12700">
            <a:solidFill>
              <a:srgbClr val="778495">
                <a:lumMod val="75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482965" y="2104252"/>
            <a:ext cx="2225494" cy="429714"/>
          </a:xfrm>
          <a:prstGeom prst="roundRect">
            <a:avLst>
              <a:gd name="adj" fmla="val 50000"/>
            </a:avLst>
          </a:prstGeom>
          <a:solidFill>
            <a:srgbClr val="40A69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5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13"/>
          <p:cNvSpPr/>
          <p:nvPr>
            <p:custDataLst>
              <p:tags r:id="rId6"/>
            </p:custDataLst>
          </p:nvPr>
        </p:nvSpPr>
        <p:spPr bwMode="gray">
          <a:xfrm>
            <a:off x="2115974" y="1839881"/>
            <a:ext cx="1751571" cy="106367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4276AA"/>
          </a:solidFill>
          <a:ln w="1270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AutoShap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1775" y="3091887"/>
            <a:ext cx="2740974" cy="2707375"/>
          </a:xfrm>
          <a:prstGeom prst="roundRect">
            <a:avLst>
              <a:gd name="adj" fmla="val 4690"/>
            </a:avLst>
          </a:prstGeom>
          <a:noFill/>
          <a:ln w="12700">
            <a:solidFill>
              <a:srgbClr val="778495">
                <a:lumMod val="75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1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89957" y="2960143"/>
            <a:ext cx="2225494" cy="429714"/>
          </a:xfrm>
          <a:prstGeom prst="roundRect">
            <a:avLst>
              <a:gd name="adj" fmla="val 50000"/>
            </a:avLst>
          </a:prstGeom>
          <a:solidFill>
            <a:srgbClr val="4276AA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5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8948" y="3589683"/>
            <a:ext cx="2354585" cy="2026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7500" tIns="0" rIns="67500" bIns="35100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r>
              <a:rPr lang="zh-CN" altLang="en-US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依托单位科研管理员为其添加项目负责人账号。</a:t>
            </a:r>
            <a:endParaRPr lang="zh-CN" altLang="en-US" sz="1600" spc="15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8105" y="3157317"/>
            <a:ext cx="2354585" cy="2026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7500" tIns="0" rIns="67500" bIns="35100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r>
              <a:rPr lang="zh-CN" altLang="en-US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使用</a:t>
            </a:r>
            <a:r>
              <a:rPr lang="en-US" altLang="zh-CN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项目负责人</a:t>
            </a:r>
            <a:r>
              <a:rPr lang="en-US" altLang="zh-CN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账号登陆阳光政务平台，申请进入专家库，接受信用细则，并完善专家信息。</a:t>
            </a:r>
            <a:endParaRPr lang="zh-CN" altLang="en-US" sz="1600" spc="15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17535" y="2724950"/>
            <a:ext cx="2354585" cy="2026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7500" tIns="0" rIns="67500" bIns="35100">
            <a:no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r>
              <a:rPr lang="zh-CN" altLang="en-US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登陆阳光政务平台，使用</a:t>
            </a:r>
            <a:r>
              <a:rPr lang="en-US" altLang="zh-CN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评审专家</a:t>
            </a:r>
            <a:r>
              <a:rPr lang="en-US" altLang="zh-CN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角色进入系统并完善专家信息。</a:t>
            </a:r>
            <a:endParaRPr lang="zh-CN" altLang="en-US" sz="1600" spc="15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r>
              <a:rPr lang="zh-CN" altLang="en-US" sz="160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若收到系统短信，请登陆接受信用细则。</a:t>
            </a:r>
            <a:endParaRPr lang="zh-CN" altLang="en-US" sz="1600" spc="15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12"/>
            </p:custDataLst>
          </p:nvPr>
        </p:nvSpPr>
        <p:spPr>
          <a:xfrm>
            <a:off x="661489" y="2993742"/>
            <a:ext cx="1881546" cy="36428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未有平台账号</a:t>
            </a:r>
            <a:endParaRPr lang="zh-CN" altLang="en-US" sz="14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13"/>
            </p:custDataLst>
          </p:nvPr>
        </p:nvSpPr>
        <p:spPr>
          <a:xfrm>
            <a:off x="3507105" y="2602230"/>
            <a:ext cx="2225675" cy="364490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zh-CN" sz="1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已有项目负责人账号</a:t>
            </a:r>
            <a:endParaRPr lang="zh-CN" altLang="zh-CN" sz="14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>
            <p:custDataLst>
              <p:tags r:id="rId14"/>
            </p:custDataLst>
          </p:nvPr>
        </p:nvSpPr>
        <p:spPr>
          <a:xfrm>
            <a:off x="6583045" y="2136775"/>
            <a:ext cx="2031365" cy="36449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已进入专家库</a:t>
            </a:r>
            <a:endParaRPr lang="zh-CN" altLang="en-US" sz="14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1242695" y="2838450"/>
            <a:ext cx="1091565" cy="654050"/>
            <a:chOff x="12748" y="6091"/>
            <a:chExt cx="1719" cy="889"/>
          </a:xfrm>
        </p:grpSpPr>
        <p:sp>
          <p:nvSpPr>
            <p:cNvPr id="6" name="流程图: 决策 5"/>
            <p:cNvSpPr/>
            <p:nvPr/>
          </p:nvSpPr>
          <p:spPr>
            <a:xfrm>
              <a:off x="12748" y="6091"/>
              <a:ext cx="1719" cy="889"/>
            </a:xfrm>
            <a:prstGeom prst="flowChartDecision">
              <a:avLst/>
            </a:prstGeom>
            <a:gradFill>
              <a:gsLst>
                <a:gs pos="100000">
                  <a:srgbClr val="3ADDA6"/>
                </a:gs>
                <a:gs pos="100000">
                  <a:srgbClr val="D4E767"/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816" y="6265"/>
              <a:ext cx="1582" cy="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</a:pPr>
              <a:r>
                <a:rPr lang="zh-CN" altLang="en-US" sz="10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是否已有</a:t>
              </a:r>
              <a:endParaRPr lang="zh-CN" altLang="en-US" sz="1000" b="1" dirty="0"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  <a:p>
              <a:pPr algn="ctr">
                <a:buClrTx/>
                <a:buSzTx/>
              </a:pPr>
              <a:r>
                <a:rPr lang="zh-CN" altLang="en-US" sz="10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平台账号</a:t>
              </a:r>
              <a:endParaRPr lang="zh-CN" altLang="en-US" sz="1000" b="1" dirty="0"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sp>
        <p:nvSpPr>
          <p:cNvPr id="101" name="圆角矩形 100"/>
          <p:cNvSpPr/>
          <p:nvPr/>
        </p:nvSpPr>
        <p:spPr>
          <a:xfrm>
            <a:off x="2061845" y="2024380"/>
            <a:ext cx="1160780" cy="430530"/>
          </a:xfrm>
          <a:prstGeom prst="roundRect">
            <a:avLst/>
          </a:prstGeom>
          <a:gradFill>
            <a:gsLst>
              <a:gs pos="100000">
                <a:srgbClr val="3ADDA6"/>
              </a:gs>
              <a:gs pos="100000">
                <a:srgbClr val="D4E767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依托单位为专家添加项目负责人账号</a:t>
            </a:r>
            <a:endParaRPr lang="zh-CN" altLang="en-US" sz="1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3530" y="2839085"/>
            <a:ext cx="1091565" cy="654050"/>
            <a:chOff x="12748" y="6091"/>
            <a:chExt cx="1719" cy="889"/>
          </a:xfrm>
        </p:grpSpPr>
        <p:sp>
          <p:nvSpPr>
            <p:cNvPr id="3" name="流程图: 决策 2"/>
            <p:cNvSpPr/>
            <p:nvPr/>
          </p:nvSpPr>
          <p:spPr>
            <a:xfrm>
              <a:off x="12748" y="6091"/>
              <a:ext cx="1719" cy="889"/>
            </a:xfrm>
            <a:prstGeom prst="flowChartDecision">
              <a:avLst/>
            </a:prstGeom>
            <a:gradFill>
              <a:gsLst>
                <a:gs pos="100000">
                  <a:srgbClr val="3ADDA6"/>
                </a:gs>
                <a:gs pos="100000">
                  <a:srgbClr val="D4E767"/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817" y="6264"/>
              <a:ext cx="1582" cy="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</a:pPr>
              <a:r>
                <a:rPr lang="zh-CN" altLang="en-US" sz="10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是否进入</a:t>
              </a:r>
              <a:endParaRPr lang="zh-CN" altLang="en-US" sz="1000" b="1" dirty="0"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  <a:p>
              <a:pPr algn="ctr">
                <a:buClrTx/>
                <a:buSzTx/>
              </a:pPr>
              <a:r>
                <a:rPr lang="zh-CN" altLang="en-US" sz="10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专家库</a:t>
              </a:r>
              <a:endParaRPr lang="zh-CN" altLang="en-US" sz="1000" b="1" dirty="0"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>
            <a:off x="2334260" y="3165475"/>
            <a:ext cx="509270" cy="63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4400550" y="2951480"/>
            <a:ext cx="985520" cy="430530"/>
          </a:xfrm>
          <a:prstGeom prst="roundRect">
            <a:avLst/>
          </a:prstGeom>
          <a:gradFill>
            <a:gsLst>
              <a:gs pos="100000">
                <a:srgbClr val="3ADDA6"/>
              </a:gs>
              <a:gs pos="100000">
                <a:srgbClr val="D4E767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申请进入专家库</a:t>
            </a:r>
            <a:endParaRPr lang="zh-CN" altLang="en-US" sz="1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935095" y="3166745"/>
            <a:ext cx="46545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310765" y="2797175"/>
            <a:ext cx="7004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有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3935095" y="2797175"/>
            <a:ext cx="3575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否</a:t>
            </a:r>
            <a:endParaRPr lang="zh-CN" altLang="en-US" sz="1400"/>
          </a:p>
        </p:txBody>
      </p:sp>
      <p:sp>
        <p:nvSpPr>
          <p:cNvPr id="16" name="圆角矩形 15"/>
          <p:cNvSpPr/>
          <p:nvPr/>
        </p:nvSpPr>
        <p:spPr>
          <a:xfrm>
            <a:off x="5851216" y="2951719"/>
            <a:ext cx="911992" cy="430592"/>
          </a:xfrm>
          <a:prstGeom prst="roundRect">
            <a:avLst/>
          </a:prstGeom>
          <a:gradFill>
            <a:gsLst>
              <a:gs pos="100000">
                <a:srgbClr val="3ADDA6"/>
              </a:gs>
              <a:gs pos="100000">
                <a:srgbClr val="D4E767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接受信用管理</a:t>
            </a:r>
            <a:endParaRPr lang="zh-CN" altLang="en-US" sz="1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8" name="直接箭头连接符 17"/>
          <p:cNvCxnSpPr>
            <a:stCxn id="9" idx="3"/>
            <a:endCxn id="16" idx="1"/>
          </p:cNvCxnSpPr>
          <p:nvPr/>
        </p:nvCxnSpPr>
        <p:spPr>
          <a:xfrm>
            <a:off x="5386070" y="3166745"/>
            <a:ext cx="46545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763385" y="3165475"/>
            <a:ext cx="554990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6" idx="0"/>
            <a:endCxn id="101" idx="1"/>
          </p:cNvCxnSpPr>
          <p:nvPr/>
        </p:nvCxnSpPr>
        <p:spPr>
          <a:xfrm rot="16200000">
            <a:off x="1625600" y="2402205"/>
            <a:ext cx="598805" cy="273050"/>
          </a:xfrm>
          <a:prstGeom prst="bentConnector2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3469640" y="2024380"/>
            <a:ext cx="1160780" cy="430530"/>
          </a:xfrm>
          <a:prstGeom prst="roundRect">
            <a:avLst/>
          </a:prstGeom>
          <a:gradFill>
            <a:gsLst>
              <a:gs pos="100000">
                <a:srgbClr val="3ADDA6"/>
              </a:gs>
              <a:gs pos="100000">
                <a:srgbClr val="D4E767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专家激活账号</a:t>
            </a:r>
            <a:endParaRPr lang="zh-CN" altLang="en-US" sz="1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3" name="直接箭头连接符 22"/>
          <p:cNvCxnSpPr>
            <a:stCxn id="101" idx="3"/>
            <a:endCxn id="22" idx="1"/>
          </p:cNvCxnSpPr>
          <p:nvPr/>
        </p:nvCxnSpPr>
        <p:spPr>
          <a:xfrm>
            <a:off x="3222625" y="2239645"/>
            <a:ext cx="24701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22" idx="3"/>
            <a:endCxn id="9" idx="0"/>
          </p:cNvCxnSpPr>
          <p:nvPr/>
        </p:nvCxnSpPr>
        <p:spPr>
          <a:xfrm>
            <a:off x="4630420" y="2239645"/>
            <a:ext cx="262890" cy="711835"/>
          </a:xfrm>
          <a:prstGeom prst="bentConnector2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7318066" y="4396979"/>
            <a:ext cx="911992" cy="430592"/>
          </a:xfrm>
          <a:prstGeom prst="roundRect">
            <a:avLst/>
          </a:prstGeom>
          <a:gradFill>
            <a:gsLst>
              <a:gs pos="100000">
                <a:srgbClr val="3ADDA6"/>
              </a:gs>
              <a:gs pos="100000">
                <a:srgbClr val="D4E767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依托单位审核</a:t>
            </a:r>
            <a:endParaRPr lang="zh-CN" altLang="en-US" sz="1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851216" y="4396979"/>
            <a:ext cx="911992" cy="430592"/>
          </a:xfrm>
          <a:prstGeom prst="roundRect">
            <a:avLst/>
          </a:prstGeom>
          <a:gradFill>
            <a:gsLst>
              <a:gs pos="100000">
                <a:srgbClr val="3ADDA6"/>
              </a:gs>
              <a:gs pos="100000">
                <a:srgbClr val="D4E767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推荐单位审核</a:t>
            </a:r>
            <a:endParaRPr lang="zh-CN" altLang="en-US" sz="1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400241" y="4396979"/>
            <a:ext cx="911992" cy="430592"/>
          </a:xfrm>
          <a:prstGeom prst="roundRect">
            <a:avLst/>
          </a:prstGeom>
          <a:gradFill>
            <a:gsLst>
              <a:gs pos="100000">
                <a:srgbClr val="3ADDA6"/>
              </a:gs>
              <a:gs pos="100000">
                <a:srgbClr val="D4E767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省基金委审核</a:t>
            </a:r>
            <a:endParaRPr lang="zh-CN" altLang="en-US" sz="1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318375" y="2838450"/>
            <a:ext cx="1091565" cy="654050"/>
            <a:chOff x="12748" y="6091"/>
            <a:chExt cx="1719" cy="889"/>
          </a:xfrm>
        </p:grpSpPr>
        <p:sp>
          <p:nvSpPr>
            <p:cNvPr id="29" name="流程图: 决策 28"/>
            <p:cNvSpPr/>
            <p:nvPr/>
          </p:nvSpPr>
          <p:spPr>
            <a:xfrm>
              <a:off x="12748" y="6091"/>
              <a:ext cx="1719" cy="889"/>
            </a:xfrm>
            <a:prstGeom prst="flowChartDecision">
              <a:avLst/>
            </a:prstGeom>
            <a:gradFill>
              <a:gsLst>
                <a:gs pos="100000">
                  <a:srgbClr val="3ADDA6"/>
                </a:gs>
                <a:gs pos="100000">
                  <a:srgbClr val="D4E767"/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817" y="6291"/>
              <a:ext cx="1582" cy="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900" b="1" dirty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填写</a:t>
              </a:r>
              <a:r>
                <a:rPr lang="en-US" altLang="zh-CN" sz="900" b="1" dirty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/</a:t>
              </a:r>
              <a:r>
                <a:rPr lang="zh-CN" altLang="en-US" sz="900" b="1" dirty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更新</a:t>
              </a:r>
              <a:endParaRPr lang="zh-CN" altLang="en-US" sz="9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endParaRPr>
            </a:p>
            <a:p>
              <a:pPr algn="ctr"/>
              <a:r>
                <a:rPr lang="zh-CN" altLang="en-US" sz="900" b="1" dirty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专家信息</a:t>
              </a:r>
              <a:endParaRPr lang="zh-CN" altLang="en-US" sz="9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endParaRPr lang="zh-CN" altLang="en-US" sz="900"/>
            </a:p>
          </p:txBody>
        </p:sp>
      </p:grpSp>
      <p:cxnSp>
        <p:nvCxnSpPr>
          <p:cNvPr id="31" name="肘形连接符 30"/>
          <p:cNvCxnSpPr/>
          <p:nvPr/>
        </p:nvCxnSpPr>
        <p:spPr>
          <a:xfrm rot="5400000" flipH="1" flipV="1">
            <a:off x="5626735" y="1254760"/>
            <a:ext cx="3175" cy="4474845"/>
          </a:xfrm>
          <a:prstGeom prst="bentConnector3">
            <a:avLst>
              <a:gd name="adj1" fmla="val -11240000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29" idx="3"/>
            <a:endCxn id="25" idx="3"/>
          </p:cNvCxnSpPr>
          <p:nvPr/>
        </p:nvCxnSpPr>
        <p:spPr>
          <a:xfrm flipH="1">
            <a:off x="8230235" y="3165475"/>
            <a:ext cx="179705" cy="1446530"/>
          </a:xfrm>
          <a:prstGeom prst="bentConnector3">
            <a:avLst>
              <a:gd name="adj1" fmla="val -132509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6763385" y="4612005"/>
            <a:ext cx="554990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5312410" y="4612005"/>
            <a:ext cx="53911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2976571" y="4396979"/>
            <a:ext cx="911992" cy="430592"/>
          </a:xfrm>
          <a:prstGeom prst="roundRect">
            <a:avLst/>
          </a:prstGeom>
          <a:gradFill>
            <a:gsLst>
              <a:gs pos="100000">
                <a:srgbClr val="3ADDA6"/>
              </a:gs>
              <a:gs pos="100000">
                <a:srgbClr val="D4E767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入库</a:t>
            </a:r>
            <a:endParaRPr lang="zh-CN" altLang="en-US" sz="1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H="1">
            <a:off x="3888740" y="4612005"/>
            <a:ext cx="511810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168400" y="2355215"/>
            <a:ext cx="7004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没有</a:t>
            </a:r>
            <a:endParaRPr lang="zh-CN" altLang="en-US" sz="1400"/>
          </a:p>
        </p:txBody>
      </p:sp>
      <p:sp>
        <p:nvSpPr>
          <p:cNvPr id="38" name="文本框 37"/>
          <p:cNvSpPr txBox="1"/>
          <p:nvPr/>
        </p:nvSpPr>
        <p:spPr>
          <a:xfrm>
            <a:off x="2976880" y="3493770"/>
            <a:ext cx="3575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是</a:t>
            </a:r>
            <a:endParaRPr lang="zh-CN" altLang="en-US" sz="1400"/>
          </a:p>
        </p:txBody>
      </p:sp>
      <p:sp>
        <p:nvSpPr>
          <p:cNvPr id="39" name="圆角矩形 38"/>
          <p:cNvSpPr/>
          <p:nvPr/>
        </p:nvSpPr>
        <p:spPr>
          <a:xfrm>
            <a:off x="203835" y="2950210"/>
            <a:ext cx="723265" cy="430530"/>
          </a:xfrm>
          <a:prstGeom prst="roundRect">
            <a:avLst/>
          </a:prstGeom>
          <a:gradFill>
            <a:gsLst>
              <a:gs pos="100000">
                <a:srgbClr val="3ADDA6"/>
              </a:gs>
              <a:gs pos="100000">
                <a:srgbClr val="D4E767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推荐专家</a:t>
            </a:r>
            <a:endParaRPr lang="zh-CN" altLang="en-US" sz="1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0" name="直接箭头连接符 39"/>
          <p:cNvCxnSpPr>
            <a:stCxn id="39" idx="3"/>
            <a:endCxn id="6" idx="1"/>
          </p:cNvCxnSpPr>
          <p:nvPr/>
        </p:nvCxnSpPr>
        <p:spPr>
          <a:xfrm>
            <a:off x="927100" y="3165475"/>
            <a:ext cx="31559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Rectangle 3"/>
          <p:cNvSpPr>
            <a:spLocks noGrp="1"/>
          </p:cNvSpPr>
          <p:nvPr/>
        </p:nvSpPr>
        <p:spPr>
          <a:xfrm>
            <a:off x="311150" y="35560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914400" lvl="0" indent="-914400" eaLnBrk="0" hangingPunct="0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PMingLiU" panose="02020500000000000000" pitchFamily="18" charset="-120"/>
              </a:rPr>
              <a:t>专家入库流程图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" name="TextBox 13"/>
          <p:cNvSpPr txBox="1"/>
          <p:nvPr/>
        </p:nvSpPr>
        <p:spPr>
          <a:xfrm>
            <a:off x="3194685" y="2841308"/>
            <a:ext cx="3333750" cy="9848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p>
            <a:pPr algn="ctr" defTabSz="1216660" fontAlgn="t">
              <a:lnSpc>
                <a:spcPct val="160000"/>
              </a:lnSpc>
              <a:spcBef>
                <a:spcPts val="0"/>
              </a:spcBef>
              <a:spcAft>
                <a:spcPts val="1500"/>
              </a:spcAft>
              <a:defRPr/>
            </a:pPr>
            <a:r>
              <a:rPr 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未有平台账号</a:t>
            </a:r>
            <a:endParaRPr 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iamond 36"/>
          <p:cNvSpPr/>
          <p:nvPr/>
        </p:nvSpPr>
        <p:spPr>
          <a:xfrm>
            <a:off x="2005277" y="2717980"/>
            <a:ext cx="1189630" cy="1189630"/>
          </a:xfrm>
          <a:prstGeom prst="diamond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22" name="TextBox 13"/>
          <p:cNvSpPr txBox="1"/>
          <p:nvPr/>
        </p:nvSpPr>
        <p:spPr>
          <a:xfrm>
            <a:off x="2301809" y="3078019"/>
            <a:ext cx="596567" cy="51181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/>
        </p:nvSpPr>
        <p:spPr>
          <a:xfrm>
            <a:off x="457200" y="-41275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914400" lvl="0" indent="-914400" eaLnBrk="0" hangingPunct="0"/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PMingLiU" panose="02020500000000000000" pitchFamily="18" charset="-120"/>
              </a:rPr>
              <a:t>单位科研管理员创建账号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PMingLiU" panose="02020500000000000000" pitchFamily="18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070" y="5142865"/>
            <a:ext cx="86474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单位科研管理员登陆系统，进入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人员管理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添加新人员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菜单，录入姓名、电子邮箱、手机号码信息。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保存后，系统将账号激活邮件发送至电子邮箱中，由项目负责人激活账号。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71270"/>
            <a:ext cx="8827135" cy="322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" name="TextBox 13"/>
          <p:cNvSpPr txBox="1"/>
          <p:nvPr/>
        </p:nvSpPr>
        <p:spPr>
          <a:xfrm>
            <a:off x="3194685" y="2964498"/>
            <a:ext cx="5210175" cy="7385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zh-CN" sz="4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已有项目负责人账号</a:t>
            </a:r>
            <a:endParaRPr 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iamond 36"/>
          <p:cNvSpPr/>
          <p:nvPr/>
        </p:nvSpPr>
        <p:spPr>
          <a:xfrm>
            <a:off x="2005277" y="2717980"/>
            <a:ext cx="1189630" cy="1189630"/>
          </a:xfrm>
          <a:prstGeom prst="diamond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22" name="TextBox 13"/>
          <p:cNvSpPr txBox="1"/>
          <p:nvPr/>
        </p:nvSpPr>
        <p:spPr>
          <a:xfrm>
            <a:off x="2301809" y="3078019"/>
            <a:ext cx="596567" cy="516255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/>
        </p:nvSpPr>
        <p:spPr>
          <a:xfrm>
            <a:off x="457200" y="-41275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914400" lvl="0" indent="-914400" eaLnBrk="0" hangingPunct="0"/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PMingLiU" panose="02020500000000000000" pitchFamily="18" charset="-120"/>
              </a:rPr>
              <a:t>项目负责人申请进入专家库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PMingLiU" panose="02020500000000000000" pitchFamily="18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9085" y="5384165"/>
            <a:ext cx="8647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项目负责人登陆系统，进入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申请进入专家库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菜单，接受专家信用。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" y="1146810"/>
            <a:ext cx="8545830" cy="2360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" y="3663950"/>
            <a:ext cx="8774430" cy="155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/>
        </p:nvSpPr>
        <p:spPr>
          <a:xfrm>
            <a:off x="457200" y="-41275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914400" lvl="0" indent="-914400" eaLnBrk="0" hangingPunct="0"/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PMingLiU" panose="02020500000000000000" pitchFamily="18" charset="-120"/>
              </a:rPr>
              <a:t>填写专家个人信息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PMingLiU" panose="02020500000000000000" pitchFamily="18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9085" y="5384165"/>
            <a:ext cx="8647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接受信用后，填写专家个人信息，其中包括基本信息、学科、银行账号信息等。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完善后将信息提交至单位科研管理员、推荐单位、省基金委审核。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" y="1275715"/>
            <a:ext cx="8774430" cy="331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/>
        </p:nvSpPr>
        <p:spPr>
          <a:xfrm>
            <a:off x="457200" y="-41275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914400" lvl="0" indent="-914400" eaLnBrk="0" hangingPunct="0"/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PMingLiU" panose="02020500000000000000" pitchFamily="18" charset="-120"/>
              </a:rPr>
              <a:t>审核专家信息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PMingLiU" panose="02020500000000000000" pitchFamily="18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9085" y="5384165"/>
            <a:ext cx="8647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单位科研管理员登陆系统后，进入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专家库管理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审核专家信息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菜单，对已提交的专家信息进行审核。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" y="1377950"/>
            <a:ext cx="8612505" cy="314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diagram"/>
  <p:tag name="KSO_WM_TEMPLATE_INDEX" val="2018622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i*1_1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LINE_FORE_SCHEMECOLOR_INDEX" val="1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i*1_1_2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i"/>
  <p:tag name="KSO_WM_UNIT_INDEX" val="1_1_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f*1_1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UNIT_NOCLEAR" val="0"/>
  <p:tag name="KSO_WM_UNIT_PRESET_TEXT" val="单击此处添加文本具体内容，简明扼要的阐述您的观点。"/>
  <p:tag name="KSO_WM_UNIT_VALUE" val="160"/>
  <p:tag name="KSO_WM_DIAGRAM_GROUP_CODE" val="m1-1"/>
  <p:tag name="KSO_WM_UNIT_TYPE" val="m_h_f"/>
  <p:tag name="KSO_WM_UNIT_INDEX" val="1_1_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f*1_2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UNIT_NOCLEAR" val="0"/>
  <p:tag name="KSO_WM_UNIT_PRESET_TEXT" val="单击此处添加文本具体内容，简明扼要的阐述您的观点。"/>
  <p:tag name="KSO_WM_UNIT_VALUE" val="160"/>
  <p:tag name="KSO_WM_DIAGRAM_GROUP_CODE" val="m1-1"/>
  <p:tag name="KSO_WM_UNIT_TYPE" val="m_h_f"/>
  <p:tag name="KSO_WM_UNIT_INDEX" val="1_2_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f*1_3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UNIT_NOCLEAR" val="0"/>
  <p:tag name="KSO_WM_UNIT_PRESET_TEXT" val="单击此处添加文本具体内容，简明扼要的阐述您的观点。"/>
  <p:tag name="KSO_WM_UNIT_VALUE" val="160"/>
  <p:tag name="KSO_WM_DIAGRAM_GROUP_CODE" val="m1-1"/>
  <p:tag name="KSO_WM_UNIT_TYPE" val="m_h_f"/>
  <p:tag name="KSO_WM_UNIT_INDEX" val="1_3_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a*1_1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8"/>
  <p:tag name="KSO_WM_DIAGRAM_GROUP_CODE" val="m1-1"/>
  <p:tag name="KSO_WM_UNIT_TYPE" val="m_h_a"/>
  <p:tag name="KSO_WM_UNIT_INDEX" val="1_1_1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a*1_2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8"/>
  <p:tag name="KSO_WM_DIAGRAM_GROUP_CODE" val="m1-1"/>
  <p:tag name="KSO_WM_UNIT_TYPE" val="m_h_a"/>
  <p:tag name="KSO_WM_UNIT_INDEX" val="1_2_1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a*1_3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8"/>
  <p:tag name="KSO_WM_DIAGRAM_GROUP_CODE" val="m1-1"/>
  <p:tag name="KSO_WM_UNIT_TYPE" val="m_h_a"/>
  <p:tag name="KSO_WM_UNIT_INDEX" val="1_3_1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SLIDE_ITEM_CNT" val="3"/>
</p:tagLst>
</file>

<file path=ppt/tags/tag2.xml><?xml version="1.0" encoding="utf-8"?>
<p:tagLst xmlns:p="http://schemas.openxmlformats.org/presentationml/2006/main">
  <p:tag name="KSO_WM_TAG_VERSION" val="1.0"/>
  <p:tag name="KSO_WM_TEMPLATE_CATEGORY" val="diagram"/>
  <p:tag name="KSO_WM_TEMPLATE_INDEX" val="20186221"/>
</p:tagLst>
</file>

<file path=ppt/tags/tag3.xml><?xml version="1.0" encoding="utf-8"?>
<p:tagLst xmlns:p="http://schemas.openxmlformats.org/presentationml/2006/main">
  <p:tag name="KSO_WM_TEMPLATE_CATEGORY" val="diagram"/>
  <p:tag name="KSO_WM_TEMPLATE_INDEX" val="2018622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z*1_3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DIAGRAM_GROUP_CODE" val="m1-1"/>
  <p:tag name="KSO_WM_UNIT_TYPE" val="m_h_z"/>
  <p:tag name="KSO_WM_UNIT_INDEX" val="1_3_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i*1_2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LINE_FORE_SCHEMECOLOR_INDEX" val="1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i*1_2_2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i"/>
  <p:tag name="KSO_WM_UNIT_INDEX" val="1_2_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i*1_3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LINE_FORE_SCHEMECOLOR_INDEX" val="1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i*1_3_2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i"/>
  <p:tag name="KSO_WM_UNIT_INDEX" val="1_3_2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06_2*m_h_z*1_2_1"/>
  <p:tag name="KSO_WM_TEMPLATE_CATEGORY" val="diagram"/>
  <p:tag name="KSO_WM_TEMPLATE_INDEX" val="20200106"/>
  <p:tag name="KSO_WM_UNIT_LAYERLEVEL" val="1_1_1"/>
  <p:tag name="KSO_WM_TAG_VERSION" val="1.0"/>
  <p:tag name="KSO_WM_BEAUTIFY_FLAG" val="#wm#"/>
  <p:tag name="KSO_WM_DIAGRAM_GROUP_CODE" val="m1-1"/>
  <p:tag name="KSO_WM_UNIT_TYPE" val="m_h_z"/>
  <p:tag name="KSO_WM_UNIT_INDEX" val="1_2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清晰度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0F6FC6"/>
      </a:hlink>
      <a:folHlink>
        <a:srgbClr val="0F6FC6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清晰度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0F6FC6"/>
        </a:hlink>
        <a:folHlink>
          <a:srgbClr val="0F6F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0F6FC6"/>
      </a:hlink>
      <a:folHlink>
        <a:srgbClr val="0F6FC6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WPS 演示</Application>
  <PresentationFormat>全屏显示(4:3)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PMingLiU</vt:lpstr>
      <vt:lpstr>Calibri</vt:lpstr>
      <vt:lpstr>微软雅黑</vt:lpstr>
      <vt:lpstr>华文中宋</vt:lpstr>
      <vt:lpstr>Arial Unicode MS</vt:lpstr>
      <vt:lpstr>清晰度</vt:lpstr>
      <vt:lpstr>自定义设计方案</vt:lpstr>
      <vt:lpstr>1_自定义设计方案</vt:lpstr>
      <vt:lpstr>2_自定义设计方案</vt:lpstr>
      <vt:lpstr>3_自定义设计方案</vt:lpstr>
      <vt:lpstr>广东省科技业务管理阳光政务平台 专家入库指引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City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eGrant Management System</dc:title>
  <dc:creator>Jess</dc:creator>
  <cp:lastModifiedBy>梦蓝蓝</cp:lastModifiedBy>
  <cp:revision>1353</cp:revision>
  <dcterms:created xsi:type="dcterms:W3CDTF">2011-04-06T03:09:00Z</dcterms:created>
  <dcterms:modified xsi:type="dcterms:W3CDTF">2019-10-22T07:16:23Z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